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68" r:id="rId5"/>
    <p:sldId id="270" r:id="rId6"/>
    <p:sldId id="258" r:id="rId7"/>
    <p:sldId id="259" r:id="rId8"/>
    <p:sldId id="269" r:id="rId9"/>
    <p:sldId id="260" r:id="rId10"/>
    <p:sldId id="261" r:id="rId11"/>
    <p:sldId id="262" r:id="rId12"/>
    <p:sldId id="263" r:id="rId13"/>
    <p:sldId id="264" r:id="rId14"/>
    <p:sldId id="265" r:id="rId15"/>
    <p:sldId id="266" r:id="rId16"/>
  </p:sldIdLst>
  <p:sldSz cx="9144000" cy="5143500" type="screen16x9"/>
  <p:notesSz cx="9144000" cy="51435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7" d="100"/>
          <a:sy n="97" d="100"/>
        </p:scale>
        <p:origin x="-522" y="22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34340" y="176529"/>
            <a:ext cx="8275319" cy="406400"/>
          </a:xfrm>
          <a:prstGeom prst="rect">
            <a:avLst/>
          </a:prstGeom>
        </p:spPr>
        <p:txBody>
          <a:bodyPr wrap="square" lIns="0" tIns="0" rIns="0" bIns="0">
            <a:spAutoFit/>
          </a:bodyPr>
          <a:lstStyle>
            <a:lvl1pPr>
              <a:defRPr sz="2500" b="1" i="0">
                <a:solidFill>
                  <a:srgbClr val="FFFF00"/>
                </a:solidFill>
                <a:latin typeface="Arial Narrow"/>
                <a:cs typeface="Arial Narrow"/>
              </a:defRPr>
            </a:lvl1pPr>
          </a:lstStyle>
          <a:p>
            <a:endParaRPr/>
          </a:p>
        </p:txBody>
      </p:sp>
      <p:sp>
        <p:nvSpPr>
          <p:cNvPr id="3" name="Holder 3"/>
          <p:cNvSpPr>
            <a:spLocks noGrp="1"/>
          </p:cNvSpPr>
          <p:nvPr>
            <p:ph type="subTitle" idx="4"/>
          </p:nvPr>
        </p:nvSpPr>
        <p:spPr>
          <a:xfrm>
            <a:off x="1371600" y="2880360"/>
            <a:ext cx="6400800" cy="128587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5/12/2020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00" b="1" i="0">
                <a:solidFill>
                  <a:srgbClr val="FFFF00"/>
                </a:solidFill>
                <a:latin typeface="Arial Narrow"/>
                <a:cs typeface="Arial Narrow"/>
              </a:defRPr>
            </a:lvl1pPr>
          </a:lstStyle>
          <a:p>
            <a:endParaRPr/>
          </a:p>
        </p:txBody>
      </p:sp>
      <p:sp>
        <p:nvSpPr>
          <p:cNvPr id="3" name="Holder 3"/>
          <p:cNvSpPr>
            <a:spLocks noGrp="1"/>
          </p:cNvSpPr>
          <p:nvPr>
            <p:ph type="body" idx="1"/>
          </p:nvPr>
        </p:nvSpPr>
        <p:spPr/>
        <p:txBody>
          <a:bodyPr lIns="0" tIns="0" rIns="0" bIns="0"/>
          <a:lstStyle>
            <a:lvl1pPr>
              <a:defRPr sz="2800" b="1" i="0">
                <a:solidFill>
                  <a:srgbClr val="001F5F"/>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5/12/2020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00" b="1" i="0">
                <a:solidFill>
                  <a:srgbClr val="FFFF00"/>
                </a:solidFill>
                <a:latin typeface="Arial Narrow"/>
                <a:cs typeface="Arial Narrow"/>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5/12/2020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00" b="1" i="0">
                <a:solidFill>
                  <a:srgbClr val="FFFF00"/>
                </a:solidFill>
                <a:latin typeface="Arial Narrow"/>
                <a:cs typeface="Arial Narrow"/>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5/12/2020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16" name="bk object 16"/>
          <p:cNvSpPr/>
          <p:nvPr/>
        </p:nvSpPr>
        <p:spPr>
          <a:xfrm>
            <a:off x="0" y="0"/>
            <a:ext cx="9144000" cy="5143499"/>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3840479" y="2997707"/>
            <a:ext cx="5117591" cy="1612391"/>
          </a:xfrm>
          <a:prstGeom prst="rect">
            <a:avLst/>
          </a:prstGeom>
          <a:blipFill>
            <a:blip r:embed="rId3" cstate="print"/>
            <a:stretch>
              <a:fillRect/>
            </a:stretch>
          </a:blip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5/12/2020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5143499"/>
          </a:xfrm>
          <a:prstGeom prst="rect">
            <a:avLst/>
          </a:prstGeom>
          <a:blipFill>
            <a:blip r:embed="rId7" cstate="print"/>
            <a:stretch>
              <a:fillRect/>
            </a:stretch>
          </a:blipFill>
        </p:spPr>
        <p:txBody>
          <a:bodyPr wrap="square" lIns="0" tIns="0" rIns="0" bIns="0" rtlCol="0"/>
          <a:lstStyle/>
          <a:p>
            <a:endParaRPr/>
          </a:p>
        </p:txBody>
      </p:sp>
      <p:sp>
        <p:nvSpPr>
          <p:cNvPr id="17" name="bk object 17"/>
          <p:cNvSpPr/>
          <p:nvPr/>
        </p:nvSpPr>
        <p:spPr>
          <a:xfrm>
            <a:off x="6409944" y="86868"/>
            <a:ext cx="2514600" cy="719327"/>
          </a:xfrm>
          <a:prstGeom prst="rect">
            <a:avLst/>
          </a:prstGeom>
          <a:blipFill>
            <a:blip r:embed="rId8" cstate="print"/>
            <a:stretch>
              <a:fillRect/>
            </a:stretch>
          </a:blipFill>
        </p:spPr>
        <p:txBody>
          <a:bodyPr wrap="square" lIns="0" tIns="0" rIns="0" bIns="0" rtlCol="0"/>
          <a:lstStyle/>
          <a:p>
            <a:endParaRPr/>
          </a:p>
        </p:txBody>
      </p:sp>
      <p:sp>
        <p:nvSpPr>
          <p:cNvPr id="2" name="Holder 2"/>
          <p:cNvSpPr>
            <a:spLocks noGrp="1"/>
          </p:cNvSpPr>
          <p:nvPr>
            <p:ph type="title"/>
          </p:nvPr>
        </p:nvSpPr>
        <p:spPr>
          <a:xfrm>
            <a:off x="434340" y="176529"/>
            <a:ext cx="8275319" cy="406400"/>
          </a:xfrm>
          <a:prstGeom prst="rect">
            <a:avLst/>
          </a:prstGeom>
        </p:spPr>
        <p:txBody>
          <a:bodyPr wrap="square" lIns="0" tIns="0" rIns="0" bIns="0">
            <a:spAutoFit/>
          </a:bodyPr>
          <a:lstStyle>
            <a:lvl1pPr>
              <a:defRPr sz="2500" b="1" i="0">
                <a:solidFill>
                  <a:srgbClr val="FFFF00"/>
                </a:solidFill>
                <a:latin typeface="Arial Narrow"/>
                <a:cs typeface="Arial Narrow"/>
              </a:defRPr>
            </a:lvl1pPr>
          </a:lstStyle>
          <a:p>
            <a:endParaRPr/>
          </a:p>
        </p:txBody>
      </p:sp>
      <p:sp>
        <p:nvSpPr>
          <p:cNvPr id="3" name="Holder 3"/>
          <p:cNvSpPr>
            <a:spLocks noGrp="1"/>
          </p:cNvSpPr>
          <p:nvPr>
            <p:ph type="body" idx="1"/>
          </p:nvPr>
        </p:nvSpPr>
        <p:spPr>
          <a:xfrm>
            <a:off x="787654" y="852830"/>
            <a:ext cx="7568691" cy="2331085"/>
          </a:xfrm>
          <a:prstGeom prst="rect">
            <a:avLst/>
          </a:prstGeom>
        </p:spPr>
        <p:txBody>
          <a:bodyPr wrap="square" lIns="0" tIns="0" rIns="0" bIns="0">
            <a:spAutoFit/>
          </a:bodyPr>
          <a:lstStyle>
            <a:lvl1pPr>
              <a:defRPr sz="2800" b="1" i="0">
                <a:solidFill>
                  <a:srgbClr val="001F5F"/>
                </a:solidFill>
                <a:latin typeface="Calibri"/>
                <a:cs typeface="Calibri"/>
              </a:defRPr>
            </a:lvl1pPr>
          </a:lstStyle>
          <a:p>
            <a:endParaRPr/>
          </a:p>
        </p:txBody>
      </p:sp>
      <p:sp>
        <p:nvSpPr>
          <p:cNvPr id="4" name="Holder 4"/>
          <p:cNvSpPr>
            <a:spLocks noGrp="1"/>
          </p:cNvSpPr>
          <p:nvPr>
            <p:ph type="ftr" sz="quarter" idx="5"/>
          </p:nvPr>
        </p:nvSpPr>
        <p:spPr>
          <a:xfrm>
            <a:off x="3108960" y="4783455"/>
            <a:ext cx="2926080" cy="25717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5/12/2020</a:t>
            </a:fld>
            <a:endParaRPr lang="en-US"/>
          </a:p>
        </p:txBody>
      </p:sp>
      <p:sp>
        <p:nvSpPr>
          <p:cNvPr id="6" name="Holder 6"/>
          <p:cNvSpPr>
            <a:spLocks noGrp="1"/>
          </p:cNvSpPr>
          <p:nvPr>
            <p:ph type="sldNum" sz="quarter" idx="7"/>
          </p:nvPr>
        </p:nvSpPr>
        <p:spPr>
          <a:xfrm>
            <a:off x="6583680" y="4783455"/>
            <a:ext cx="2103120" cy="25717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129785" y="3135629"/>
            <a:ext cx="4490085" cy="1123315"/>
          </a:xfrm>
          <a:prstGeom prst="rect">
            <a:avLst/>
          </a:prstGeom>
        </p:spPr>
        <p:txBody>
          <a:bodyPr vert="horz" wrap="square" lIns="0" tIns="12700" rIns="0" bIns="0" rtlCol="0">
            <a:spAutoFit/>
          </a:bodyPr>
          <a:lstStyle/>
          <a:p>
            <a:pPr marL="90170">
              <a:lnSpc>
                <a:spcPct val="100000"/>
              </a:lnSpc>
              <a:spcBef>
                <a:spcPts val="100"/>
              </a:spcBef>
            </a:pPr>
            <a:r>
              <a:rPr sz="3600" spc="-5" dirty="0">
                <a:solidFill>
                  <a:srgbClr val="006FC0"/>
                </a:solidFill>
                <a:latin typeface="Arial"/>
                <a:cs typeface="Arial"/>
              </a:rPr>
              <a:t>RAIN ON THE</a:t>
            </a:r>
            <a:r>
              <a:rPr sz="3600" spc="-114" dirty="0">
                <a:solidFill>
                  <a:srgbClr val="006FC0"/>
                </a:solidFill>
                <a:latin typeface="Arial"/>
                <a:cs typeface="Arial"/>
              </a:rPr>
              <a:t> </a:t>
            </a:r>
            <a:r>
              <a:rPr sz="3600" dirty="0">
                <a:solidFill>
                  <a:srgbClr val="006FC0"/>
                </a:solidFill>
                <a:latin typeface="Arial"/>
                <a:cs typeface="Arial"/>
              </a:rPr>
              <a:t>ROOF</a:t>
            </a:r>
            <a:endParaRPr sz="3600">
              <a:latin typeface="Arial"/>
              <a:cs typeface="Arial"/>
            </a:endParaRPr>
          </a:p>
          <a:p>
            <a:pPr marL="12700">
              <a:lnSpc>
                <a:spcPct val="100000"/>
              </a:lnSpc>
            </a:pPr>
            <a:r>
              <a:rPr sz="3600" dirty="0">
                <a:solidFill>
                  <a:srgbClr val="006FC0"/>
                </a:solidFill>
                <a:latin typeface="Arial Narrow"/>
                <a:cs typeface="Arial Narrow"/>
              </a:rPr>
              <a:t>A Poem </a:t>
            </a:r>
            <a:r>
              <a:rPr sz="3600" spc="-5" dirty="0">
                <a:solidFill>
                  <a:srgbClr val="006FC0"/>
                </a:solidFill>
                <a:latin typeface="Arial Narrow"/>
                <a:cs typeface="Arial Narrow"/>
              </a:rPr>
              <a:t>by: </a:t>
            </a:r>
            <a:r>
              <a:rPr sz="3600" dirty="0">
                <a:solidFill>
                  <a:srgbClr val="006FC0"/>
                </a:solidFill>
                <a:latin typeface="Arial Narrow"/>
                <a:cs typeface="Arial Narrow"/>
              </a:rPr>
              <a:t>Coates</a:t>
            </a:r>
            <a:r>
              <a:rPr sz="3600" spc="-245" dirty="0">
                <a:solidFill>
                  <a:srgbClr val="006FC0"/>
                </a:solidFill>
                <a:latin typeface="Arial Narrow"/>
                <a:cs typeface="Arial Narrow"/>
              </a:rPr>
              <a:t> </a:t>
            </a:r>
            <a:r>
              <a:rPr sz="3600" dirty="0">
                <a:solidFill>
                  <a:srgbClr val="006FC0"/>
                </a:solidFill>
                <a:latin typeface="Arial Narrow"/>
                <a:cs typeface="Arial Narrow"/>
              </a:rPr>
              <a:t>Kinney</a:t>
            </a:r>
            <a:endParaRPr sz="3600">
              <a:latin typeface="Arial Narrow"/>
              <a:cs typeface="Arial Narrow"/>
            </a:endParaRPr>
          </a:p>
        </p:txBody>
      </p:sp>
      <p:sp>
        <p:nvSpPr>
          <p:cNvPr id="3" name="object 3"/>
          <p:cNvSpPr/>
          <p:nvPr/>
        </p:nvSpPr>
        <p:spPr>
          <a:xfrm>
            <a:off x="487680" y="131063"/>
            <a:ext cx="2240280" cy="1597152"/>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6179185">
              <a:lnSpc>
                <a:spcPct val="100000"/>
              </a:lnSpc>
              <a:spcBef>
                <a:spcPts val="95"/>
              </a:spcBef>
            </a:pPr>
            <a:r>
              <a:rPr spc="-5" dirty="0"/>
              <a:t>Rain on the</a:t>
            </a:r>
            <a:r>
              <a:rPr spc="-35" dirty="0"/>
              <a:t> </a:t>
            </a:r>
            <a:r>
              <a:rPr spc="-5" dirty="0"/>
              <a:t>Roof</a:t>
            </a:r>
          </a:p>
        </p:txBody>
      </p:sp>
      <p:sp>
        <p:nvSpPr>
          <p:cNvPr id="3" name="object 3"/>
          <p:cNvSpPr txBox="1"/>
          <p:nvPr/>
        </p:nvSpPr>
        <p:spPr>
          <a:xfrm>
            <a:off x="707542" y="1371092"/>
            <a:ext cx="7748270" cy="2171065"/>
          </a:xfrm>
          <a:prstGeom prst="rect">
            <a:avLst/>
          </a:prstGeom>
        </p:spPr>
        <p:txBody>
          <a:bodyPr vert="horz" wrap="square" lIns="0" tIns="8890" rIns="0" bIns="0" rtlCol="0">
            <a:spAutoFit/>
          </a:bodyPr>
          <a:lstStyle/>
          <a:p>
            <a:pPr marL="12700" marR="5080" algn="just">
              <a:lnSpc>
                <a:spcPct val="100699"/>
              </a:lnSpc>
              <a:spcBef>
                <a:spcPts val="70"/>
              </a:spcBef>
            </a:pPr>
            <a:r>
              <a:rPr sz="2800" spc="-10" dirty="0">
                <a:solidFill>
                  <a:srgbClr val="001F5F"/>
                </a:solidFill>
                <a:latin typeface="Arial Narrow"/>
                <a:cs typeface="Arial Narrow"/>
              </a:rPr>
              <a:t>At </a:t>
            </a:r>
            <a:r>
              <a:rPr sz="2800" spc="-5" dirty="0">
                <a:solidFill>
                  <a:srgbClr val="001F5F"/>
                </a:solidFill>
                <a:latin typeface="Arial Narrow"/>
                <a:cs typeface="Arial Narrow"/>
              </a:rPr>
              <a:t>this point, the </a:t>
            </a:r>
            <a:r>
              <a:rPr sz="2800" spc="-10" dirty="0">
                <a:solidFill>
                  <a:srgbClr val="001F5F"/>
                </a:solidFill>
                <a:latin typeface="Arial Narrow"/>
                <a:cs typeface="Arial Narrow"/>
              </a:rPr>
              <a:t>only thing </a:t>
            </a:r>
            <a:r>
              <a:rPr sz="2800" spc="-5" dirty="0">
                <a:solidFill>
                  <a:srgbClr val="001F5F"/>
                </a:solidFill>
                <a:latin typeface="Arial Narrow"/>
                <a:cs typeface="Arial Narrow"/>
              </a:rPr>
              <a:t>that can </a:t>
            </a:r>
            <a:r>
              <a:rPr sz="2800" spc="-10" dirty="0">
                <a:solidFill>
                  <a:srgbClr val="001F5F"/>
                </a:solidFill>
                <a:latin typeface="Arial Narrow"/>
                <a:cs typeface="Arial Narrow"/>
              </a:rPr>
              <a:t>bring </a:t>
            </a:r>
            <a:r>
              <a:rPr sz="2800" spc="-5" dirty="0">
                <a:solidFill>
                  <a:srgbClr val="001F5F"/>
                </a:solidFill>
                <a:latin typeface="Arial Narrow"/>
                <a:cs typeface="Arial Narrow"/>
              </a:rPr>
              <a:t>joy to the </a:t>
            </a:r>
            <a:r>
              <a:rPr sz="2800" spc="-10" dirty="0">
                <a:solidFill>
                  <a:srgbClr val="001F5F"/>
                </a:solidFill>
                <a:latin typeface="Arial Narrow"/>
                <a:cs typeface="Arial Narrow"/>
              </a:rPr>
              <a:t>poet </a:t>
            </a:r>
            <a:r>
              <a:rPr sz="2800" dirty="0">
                <a:solidFill>
                  <a:srgbClr val="001F5F"/>
                </a:solidFill>
                <a:latin typeface="Arial Narrow"/>
                <a:cs typeface="Arial Narrow"/>
              </a:rPr>
              <a:t>is  </a:t>
            </a:r>
            <a:r>
              <a:rPr sz="2800" spc="-5" dirty="0">
                <a:solidFill>
                  <a:srgbClr val="001F5F"/>
                </a:solidFill>
                <a:latin typeface="Arial Narrow"/>
                <a:cs typeface="Arial Narrow"/>
              </a:rPr>
              <a:t>to </a:t>
            </a:r>
            <a:r>
              <a:rPr sz="2800" spc="-10" dirty="0">
                <a:solidFill>
                  <a:srgbClr val="001F5F"/>
                </a:solidFill>
                <a:latin typeface="Arial Narrow"/>
                <a:cs typeface="Arial Narrow"/>
              </a:rPr>
              <a:t>curl </a:t>
            </a:r>
            <a:r>
              <a:rPr sz="2800" spc="-5" dirty="0">
                <a:solidFill>
                  <a:srgbClr val="001F5F"/>
                </a:solidFill>
                <a:latin typeface="Arial Narrow"/>
                <a:cs typeface="Arial Narrow"/>
              </a:rPr>
              <a:t>up with a pillow </a:t>
            </a:r>
            <a:r>
              <a:rPr sz="2800" dirty="0">
                <a:solidFill>
                  <a:srgbClr val="001F5F"/>
                </a:solidFill>
                <a:latin typeface="Arial Narrow"/>
                <a:cs typeface="Arial Narrow"/>
              </a:rPr>
              <a:t>in </a:t>
            </a:r>
            <a:r>
              <a:rPr sz="2800" spc="-5" dirty="0">
                <a:solidFill>
                  <a:srgbClr val="001F5F"/>
                </a:solidFill>
                <a:latin typeface="Arial Narrow"/>
                <a:cs typeface="Arial Narrow"/>
              </a:rPr>
              <a:t>the bed of a country cottage.  Though the rooms of the </a:t>
            </a:r>
            <a:r>
              <a:rPr sz="2800" spc="-10" dirty="0">
                <a:solidFill>
                  <a:srgbClr val="001F5F"/>
                </a:solidFill>
                <a:latin typeface="Arial Narrow"/>
                <a:cs typeface="Arial Narrow"/>
              </a:rPr>
              <a:t>cottage may </a:t>
            </a:r>
            <a:r>
              <a:rPr sz="2800" spc="-5" dirty="0">
                <a:solidFill>
                  <a:srgbClr val="001F5F"/>
                </a:solidFill>
                <a:latin typeface="Arial Narrow"/>
                <a:cs typeface="Arial Narrow"/>
              </a:rPr>
              <a:t>be </a:t>
            </a:r>
            <a:r>
              <a:rPr sz="2800" spc="-10" dirty="0">
                <a:solidFill>
                  <a:srgbClr val="001F5F"/>
                </a:solidFill>
                <a:latin typeface="Arial Narrow"/>
                <a:cs typeface="Arial Narrow"/>
              </a:rPr>
              <a:t>small and </a:t>
            </a:r>
            <a:r>
              <a:rPr sz="2800" spc="-5" dirty="0">
                <a:solidFill>
                  <a:srgbClr val="001F5F"/>
                </a:solidFill>
                <a:latin typeface="Arial Narrow"/>
                <a:cs typeface="Arial Narrow"/>
              </a:rPr>
              <a:t>ill-  </a:t>
            </a:r>
            <a:r>
              <a:rPr sz="2800" spc="-10" dirty="0">
                <a:solidFill>
                  <a:srgbClr val="001F5F"/>
                </a:solidFill>
                <a:latin typeface="Arial Narrow"/>
                <a:cs typeface="Arial Narrow"/>
              </a:rPr>
              <a:t>equipped, </a:t>
            </a:r>
            <a:r>
              <a:rPr sz="2800" spc="-5" dirty="0">
                <a:solidFill>
                  <a:srgbClr val="001F5F"/>
                </a:solidFill>
                <a:latin typeface="Arial Narrow"/>
                <a:cs typeface="Arial Narrow"/>
              </a:rPr>
              <a:t>the </a:t>
            </a:r>
            <a:r>
              <a:rPr sz="2800" spc="-10" dirty="0">
                <a:solidFill>
                  <a:srgbClr val="001F5F"/>
                </a:solidFill>
                <a:latin typeface="Arial Narrow"/>
                <a:cs typeface="Arial Narrow"/>
              </a:rPr>
              <a:t>sound </a:t>
            </a:r>
            <a:r>
              <a:rPr sz="2800" spc="-5" dirty="0">
                <a:solidFill>
                  <a:srgbClr val="001F5F"/>
                </a:solidFill>
                <a:latin typeface="Arial Narrow"/>
                <a:cs typeface="Arial Narrow"/>
              </a:rPr>
              <a:t>of raindrops </a:t>
            </a:r>
            <a:r>
              <a:rPr sz="2800" spc="-10" dirty="0">
                <a:solidFill>
                  <a:srgbClr val="001F5F"/>
                </a:solidFill>
                <a:latin typeface="Arial Narrow"/>
                <a:cs typeface="Arial Narrow"/>
              </a:rPr>
              <a:t>can only transport him  there </a:t>
            </a:r>
            <a:r>
              <a:rPr sz="2800" spc="-5" dirty="0">
                <a:solidFill>
                  <a:srgbClr val="001F5F"/>
                </a:solidFill>
                <a:latin typeface="Arial Narrow"/>
                <a:cs typeface="Arial Narrow"/>
              </a:rPr>
              <a:t>for </a:t>
            </a:r>
            <a:r>
              <a:rPr sz="2800" spc="-10" dirty="0">
                <a:solidFill>
                  <a:srgbClr val="001F5F"/>
                </a:solidFill>
                <a:latin typeface="Arial Narrow"/>
                <a:cs typeface="Arial Narrow"/>
              </a:rPr>
              <a:t>him </a:t>
            </a:r>
            <a:r>
              <a:rPr sz="2800" spc="-5" dirty="0">
                <a:solidFill>
                  <a:srgbClr val="001F5F"/>
                </a:solidFill>
                <a:latin typeface="Arial Narrow"/>
                <a:cs typeface="Arial Narrow"/>
              </a:rPr>
              <a:t>to recover from </a:t>
            </a:r>
            <a:r>
              <a:rPr sz="2800" spc="-10" dirty="0">
                <a:solidFill>
                  <a:srgbClr val="001F5F"/>
                </a:solidFill>
                <a:latin typeface="Arial Narrow"/>
                <a:cs typeface="Arial Narrow"/>
              </a:rPr>
              <a:t>his melancholic</a:t>
            </a:r>
            <a:r>
              <a:rPr sz="2800" spc="114" dirty="0">
                <a:solidFill>
                  <a:srgbClr val="001F5F"/>
                </a:solidFill>
                <a:latin typeface="Arial Narrow"/>
                <a:cs typeface="Arial Narrow"/>
              </a:rPr>
              <a:t> </a:t>
            </a:r>
            <a:r>
              <a:rPr sz="2800" spc="-10" dirty="0">
                <a:solidFill>
                  <a:srgbClr val="001F5F"/>
                </a:solidFill>
                <a:latin typeface="Arial Narrow"/>
                <a:cs typeface="Arial Narrow"/>
              </a:rPr>
              <a:t>mood.</a:t>
            </a:r>
            <a:endParaRPr sz="2800">
              <a:latin typeface="Arial Narrow"/>
              <a:cs typeface="Arial Narrow"/>
            </a:endParaRPr>
          </a:p>
        </p:txBody>
      </p:sp>
      <p:sp>
        <p:nvSpPr>
          <p:cNvPr id="4" name="object 4"/>
          <p:cNvSpPr/>
          <p:nvPr/>
        </p:nvSpPr>
        <p:spPr>
          <a:xfrm>
            <a:off x="7357871" y="3214116"/>
            <a:ext cx="1648968" cy="1580387"/>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6179185">
              <a:lnSpc>
                <a:spcPct val="100000"/>
              </a:lnSpc>
              <a:spcBef>
                <a:spcPts val="95"/>
              </a:spcBef>
            </a:pPr>
            <a:r>
              <a:rPr spc="-5" dirty="0"/>
              <a:t>Rain on the</a:t>
            </a:r>
            <a:r>
              <a:rPr spc="-35" dirty="0"/>
              <a:t> </a:t>
            </a:r>
            <a:r>
              <a:rPr spc="-5" dirty="0"/>
              <a:t>Roof</a:t>
            </a:r>
          </a:p>
        </p:txBody>
      </p:sp>
      <p:sp>
        <p:nvSpPr>
          <p:cNvPr id="3" name="object 3"/>
          <p:cNvSpPr txBox="1"/>
          <p:nvPr/>
        </p:nvSpPr>
        <p:spPr>
          <a:xfrm>
            <a:off x="870610" y="1528394"/>
            <a:ext cx="7747000" cy="2586355"/>
          </a:xfrm>
          <a:prstGeom prst="rect">
            <a:avLst/>
          </a:prstGeom>
        </p:spPr>
        <p:txBody>
          <a:bodyPr vert="horz" wrap="square" lIns="0" tIns="12065" rIns="0" bIns="0" rtlCol="0">
            <a:spAutoFit/>
          </a:bodyPr>
          <a:lstStyle/>
          <a:p>
            <a:pPr marL="12700" marR="5080" algn="just">
              <a:lnSpc>
                <a:spcPct val="100000"/>
              </a:lnSpc>
              <a:spcBef>
                <a:spcPts val="95"/>
              </a:spcBef>
            </a:pPr>
            <a:r>
              <a:rPr sz="2800" spc="-5" dirty="0">
                <a:solidFill>
                  <a:srgbClr val="001F5F"/>
                </a:solidFill>
                <a:latin typeface="Arial Narrow"/>
                <a:cs typeface="Arial Narrow"/>
              </a:rPr>
              <a:t>In the second stanza, the poet describes how the raindrops  </a:t>
            </a:r>
            <a:r>
              <a:rPr sz="2800" spc="-10" dirty="0">
                <a:solidFill>
                  <a:srgbClr val="001F5F"/>
                </a:solidFill>
                <a:latin typeface="Arial Narrow"/>
                <a:cs typeface="Arial Narrow"/>
              </a:rPr>
              <a:t>make </a:t>
            </a:r>
            <a:r>
              <a:rPr sz="2800" spc="-5" dirty="0">
                <a:solidFill>
                  <a:srgbClr val="001F5F"/>
                </a:solidFill>
                <a:latin typeface="Arial Narrow"/>
                <a:cs typeface="Arial Narrow"/>
              </a:rPr>
              <a:t>the </a:t>
            </a:r>
            <a:r>
              <a:rPr sz="2800" spc="-10" dirty="0">
                <a:solidFill>
                  <a:srgbClr val="001F5F"/>
                </a:solidFill>
                <a:latin typeface="Arial Narrow"/>
                <a:cs typeface="Arial Narrow"/>
              </a:rPr>
              <a:t>loudest </a:t>
            </a:r>
            <a:r>
              <a:rPr sz="2800" spc="-5" dirty="0">
                <a:solidFill>
                  <a:srgbClr val="001F5F"/>
                </a:solidFill>
                <a:latin typeface="Arial Narrow"/>
                <a:cs typeface="Arial Narrow"/>
              </a:rPr>
              <a:t>sound as </a:t>
            </a:r>
            <a:r>
              <a:rPr sz="2800" spc="-10" dirty="0">
                <a:solidFill>
                  <a:srgbClr val="001F5F"/>
                </a:solidFill>
                <a:latin typeface="Arial Narrow"/>
                <a:cs typeface="Arial Narrow"/>
              </a:rPr>
              <a:t>they </a:t>
            </a:r>
            <a:r>
              <a:rPr sz="2800" spc="-5" dirty="0">
                <a:solidFill>
                  <a:srgbClr val="001F5F"/>
                </a:solidFill>
                <a:latin typeface="Arial Narrow"/>
                <a:cs typeface="Arial Narrow"/>
              </a:rPr>
              <a:t>fall on the </a:t>
            </a:r>
            <a:r>
              <a:rPr sz="2800" spc="-10" dirty="0">
                <a:solidFill>
                  <a:srgbClr val="001F5F"/>
                </a:solidFill>
                <a:latin typeface="Arial Narrow"/>
                <a:cs typeface="Arial Narrow"/>
              </a:rPr>
              <a:t>shingles </a:t>
            </a:r>
            <a:r>
              <a:rPr sz="2800" spc="-5" dirty="0">
                <a:solidFill>
                  <a:srgbClr val="001F5F"/>
                </a:solidFill>
                <a:latin typeface="Arial Narrow"/>
                <a:cs typeface="Arial Narrow"/>
              </a:rPr>
              <a:t>of </a:t>
            </a:r>
            <a:r>
              <a:rPr sz="2800" spc="-10" dirty="0">
                <a:solidFill>
                  <a:srgbClr val="001F5F"/>
                </a:solidFill>
                <a:latin typeface="Arial Narrow"/>
                <a:cs typeface="Arial Narrow"/>
              </a:rPr>
              <a:t>the  </a:t>
            </a:r>
            <a:r>
              <a:rPr sz="2800" spc="-5" dirty="0">
                <a:solidFill>
                  <a:srgbClr val="001F5F"/>
                </a:solidFill>
                <a:latin typeface="Arial Narrow"/>
                <a:cs typeface="Arial Narrow"/>
              </a:rPr>
              <a:t>roof. Each </a:t>
            </a:r>
            <a:r>
              <a:rPr sz="2800" spc="-10" dirty="0">
                <a:solidFill>
                  <a:srgbClr val="001F5F"/>
                </a:solidFill>
                <a:latin typeface="Arial Narrow"/>
                <a:cs typeface="Arial Narrow"/>
              </a:rPr>
              <a:t>sound that is made </a:t>
            </a:r>
            <a:r>
              <a:rPr sz="2800" spc="-5" dirty="0">
                <a:solidFill>
                  <a:srgbClr val="001F5F"/>
                </a:solidFill>
                <a:latin typeface="Arial Narrow"/>
                <a:cs typeface="Arial Narrow"/>
              </a:rPr>
              <a:t>by the rain </a:t>
            </a:r>
            <a:r>
              <a:rPr sz="2800" spc="-10" dirty="0">
                <a:solidFill>
                  <a:srgbClr val="001F5F"/>
                </a:solidFill>
                <a:latin typeface="Arial Narrow"/>
                <a:cs typeface="Arial Narrow"/>
              </a:rPr>
              <a:t>in </a:t>
            </a:r>
            <a:r>
              <a:rPr sz="2800" spc="-5" dirty="0">
                <a:solidFill>
                  <a:srgbClr val="001F5F"/>
                </a:solidFill>
                <a:latin typeface="Arial Narrow"/>
                <a:cs typeface="Arial Narrow"/>
              </a:rPr>
              <a:t>this way </a:t>
            </a:r>
            <a:r>
              <a:rPr sz="2800" dirty="0">
                <a:solidFill>
                  <a:srgbClr val="001F5F"/>
                </a:solidFill>
                <a:latin typeface="Arial Narrow"/>
                <a:cs typeface="Arial Narrow"/>
              </a:rPr>
              <a:t>is  </a:t>
            </a:r>
            <a:r>
              <a:rPr sz="2800" spc="-5" dirty="0">
                <a:solidFill>
                  <a:srgbClr val="001F5F"/>
                </a:solidFill>
                <a:latin typeface="Arial Narrow"/>
                <a:cs typeface="Arial Narrow"/>
              </a:rPr>
              <a:t>repeated the next instant by the </a:t>
            </a:r>
            <a:r>
              <a:rPr sz="2800" spc="-10" dirty="0">
                <a:solidFill>
                  <a:srgbClr val="001F5F"/>
                </a:solidFill>
                <a:latin typeface="Arial Narrow"/>
                <a:cs typeface="Arial Narrow"/>
              </a:rPr>
              <a:t>beating </a:t>
            </a:r>
            <a:r>
              <a:rPr sz="2800" spc="-5" dirty="0">
                <a:solidFill>
                  <a:srgbClr val="001F5F"/>
                </a:solidFill>
                <a:latin typeface="Arial Narrow"/>
                <a:cs typeface="Arial Narrow"/>
              </a:rPr>
              <a:t>of </a:t>
            </a:r>
            <a:r>
              <a:rPr sz="2800" spc="-10" dirty="0">
                <a:solidFill>
                  <a:srgbClr val="001F5F"/>
                </a:solidFill>
                <a:latin typeface="Arial Narrow"/>
                <a:cs typeface="Arial Narrow"/>
              </a:rPr>
              <a:t>his </a:t>
            </a:r>
            <a:r>
              <a:rPr sz="2800" spc="-5" dirty="0">
                <a:solidFill>
                  <a:srgbClr val="001F5F"/>
                </a:solidFill>
                <a:latin typeface="Arial Narrow"/>
                <a:cs typeface="Arial Narrow"/>
              </a:rPr>
              <a:t>heart. The  </a:t>
            </a:r>
            <a:r>
              <a:rPr sz="2800" spc="-10" dirty="0">
                <a:solidFill>
                  <a:srgbClr val="001F5F"/>
                </a:solidFill>
                <a:latin typeface="Arial Narrow"/>
                <a:cs typeface="Arial Narrow"/>
              </a:rPr>
              <a:t>things </a:t>
            </a:r>
            <a:r>
              <a:rPr sz="2800" spc="-5" dirty="0">
                <a:solidFill>
                  <a:srgbClr val="001F5F"/>
                </a:solidFill>
                <a:latin typeface="Arial Narrow"/>
                <a:cs typeface="Arial Narrow"/>
              </a:rPr>
              <a:t>he </a:t>
            </a:r>
            <a:r>
              <a:rPr sz="2800" spc="-10" dirty="0">
                <a:solidFill>
                  <a:srgbClr val="001F5F"/>
                </a:solidFill>
                <a:latin typeface="Arial Narrow"/>
                <a:cs typeface="Arial Narrow"/>
              </a:rPr>
              <a:t>has only </a:t>
            </a:r>
            <a:r>
              <a:rPr sz="2800" spc="-5" dirty="0">
                <a:solidFill>
                  <a:srgbClr val="001F5F"/>
                </a:solidFill>
                <a:latin typeface="Arial Narrow"/>
                <a:cs typeface="Arial Narrow"/>
              </a:rPr>
              <a:t>been imagining now start to </a:t>
            </a:r>
            <a:r>
              <a:rPr sz="2800" spc="-10" dirty="0">
                <a:solidFill>
                  <a:srgbClr val="001F5F"/>
                </a:solidFill>
                <a:latin typeface="Arial Narrow"/>
                <a:cs typeface="Arial Narrow"/>
              </a:rPr>
              <a:t>appear  </a:t>
            </a:r>
            <a:r>
              <a:rPr sz="2800" spc="-5" dirty="0">
                <a:solidFill>
                  <a:srgbClr val="001F5F"/>
                </a:solidFill>
                <a:latin typeface="Arial Narrow"/>
                <a:cs typeface="Arial Narrow"/>
              </a:rPr>
              <a:t>before </a:t>
            </a:r>
            <a:r>
              <a:rPr sz="2800" spc="-10" dirty="0">
                <a:solidFill>
                  <a:srgbClr val="001F5F"/>
                </a:solidFill>
                <a:latin typeface="Arial Narrow"/>
                <a:cs typeface="Arial Narrow"/>
              </a:rPr>
              <a:t>his </a:t>
            </a:r>
            <a:r>
              <a:rPr sz="2800" spc="-5" dirty="0">
                <a:solidFill>
                  <a:srgbClr val="001F5F"/>
                </a:solidFill>
                <a:latin typeface="Arial Narrow"/>
                <a:cs typeface="Arial Narrow"/>
              </a:rPr>
              <a:t>very</a:t>
            </a:r>
            <a:r>
              <a:rPr sz="2800" spc="10" dirty="0">
                <a:solidFill>
                  <a:srgbClr val="001F5F"/>
                </a:solidFill>
                <a:latin typeface="Arial Narrow"/>
                <a:cs typeface="Arial Narrow"/>
              </a:rPr>
              <a:t> </a:t>
            </a:r>
            <a:r>
              <a:rPr sz="2800" spc="-5" dirty="0">
                <a:solidFill>
                  <a:srgbClr val="001F5F"/>
                </a:solidFill>
                <a:latin typeface="Arial Narrow"/>
                <a:cs typeface="Arial Narrow"/>
              </a:rPr>
              <a:t>eyes.</a:t>
            </a:r>
            <a:endParaRPr sz="2800">
              <a:latin typeface="Arial Narrow"/>
              <a:cs typeface="Arial Narrow"/>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6179185">
              <a:lnSpc>
                <a:spcPct val="100000"/>
              </a:lnSpc>
              <a:spcBef>
                <a:spcPts val="95"/>
              </a:spcBef>
            </a:pPr>
            <a:r>
              <a:rPr spc="-5" dirty="0"/>
              <a:t>Rain on the</a:t>
            </a:r>
            <a:r>
              <a:rPr spc="-35" dirty="0"/>
              <a:t> </a:t>
            </a:r>
            <a:r>
              <a:rPr spc="-5" dirty="0"/>
              <a:t>Roof</a:t>
            </a:r>
          </a:p>
        </p:txBody>
      </p:sp>
      <p:sp>
        <p:nvSpPr>
          <p:cNvPr id="3" name="object 3"/>
          <p:cNvSpPr txBox="1"/>
          <p:nvPr/>
        </p:nvSpPr>
        <p:spPr>
          <a:xfrm>
            <a:off x="870610" y="1516202"/>
            <a:ext cx="7747634" cy="2171700"/>
          </a:xfrm>
          <a:prstGeom prst="rect">
            <a:avLst/>
          </a:prstGeom>
        </p:spPr>
        <p:txBody>
          <a:bodyPr vert="horz" wrap="square" lIns="0" tIns="8890" rIns="0" bIns="0" rtlCol="0">
            <a:spAutoFit/>
          </a:bodyPr>
          <a:lstStyle/>
          <a:p>
            <a:pPr marL="12700" marR="5080" algn="just">
              <a:lnSpc>
                <a:spcPct val="100800"/>
              </a:lnSpc>
              <a:spcBef>
                <a:spcPts val="70"/>
              </a:spcBef>
            </a:pPr>
            <a:r>
              <a:rPr sz="2800" spc="-5" dirty="0">
                <a:solidFill>
                  <a:srgbClr val="001F5F"/>
                </a:solidFill>
                <a:latin typeface="Arial Narrow"/>
                <a:cs typeface="Arial Narrow"/>
              </a:rPr>
              <a:t>As he </a:t>
            </a:r>
            <a:r>
              <a:rPr sz="2800" spc="-10" dirty="0">
                <a:solidFill>
                  <a:srgbClr val="001F5F"/>
                </a:solidFill>
                <a:latin typeface="Arial Narrow"/>
                <a:cs typeface="Arial Narrow"/>
              </a:rPr>
              <a:t>is </a:t>
            </a:r>
            <a:r>
              <a:rPr sz="2800" spc="-5" dirty="0">
                <a:solidFill>
                  <a:srgbClr val="001F5F"/>
                </a:solidFill>
                <a:latin typeface="Arial Narrow"/>
                <a:cs typeface="Arial Narrow"/>
              </a:rPr>
              <a:t>listening to the soft and </a:t>
            </a:r>
            <a:r>
              <a:rPr sz="2800" spc="-10" dirty="0">
                <a:solidFill>
                  <a:srgbClr val="001F5F"/>
                </a:solidFill>
                <a:latin typeface="Arial Narrow"/>
                <a:cs typeface="Arial Narrow"/>
              </a:rPr>
              <a:t>continuous </a:t>
            </a:r>
            <a:r>
              <a:rPr sz="2800" spc="-5" dirty="0">
                <a:solidFill>
                  <a:srgbClr val="001F5F"/>
                </a:solidFill>
                <a:latin typeface="Arial Narrow"/>
                <a:cs typeface="Arial Narrow"/>
              </a:rPr>
              <a:t>falling of </a:t>
            </a:r>
            <a:r>
              <a:rPr sz="2800" spc="-10" dirty="0">
                <a:solidFill>
                  <a:srgbClr val="001F5F"/>
                </a:solidFill>
                <a:latin typeface="Arial Narrow"/>
                <a:cs typeface="Arial Narrow"/>
              </a:rPr>
              <a:t>the  </a:t>
            </a:r>
            <a:r>
              <a:rPr sz="2800" spc="-5" dirty="0">
                <a:solidFill>
                  <a:srgbClr val="001F5F"/>
                </a:solidFill>
                <a:latin typeface="Arial Narrow"/>
                <a:cs typeface="Arial Narrow"/>
              </a:rPr>
              <a:t>raindrops </a:t>
            </a:r>
            <a:r>
              <a:rPr sz="2800" dirty="0">
                <a:solidFill>
                  <a:srgbClr val="001F5F"/>
                </a:solidFill>
                <a:latin typeface="Arial Narrow"/>
                <a:cs typeface="Arial Narrow"/>
              </a:rPr>
              <a:t>on </a:t>
            </a:r>
            <a:r>
              <a:rPr sz="2800" spc="-5" dirty="0">
                <a:solidFill>
                  <a:srgbClr val="001F5F"/>
                </a:solidFill>
                <a:latin typeface="Arial Narrow"/>
                <a:cs typeface="Arial Narrow"/>
              </a:rPr>
              <a:t>his roof, all his memories are </a:t>
            </a:r>
            <a:r>
              <a:rPr sz="2800" spc="-10" dirty="0">
                <a:solidFill>
                  <a:srgbClr val="001F5F"/>
                </a:solidFill>
                <a:latin typeface="Arial Narrow"/>
                <a:cs typeface="Arial Narrow"/>
              </a:rPr>
              <a:t>coming back to  him, </a:t>
            </a:r>
            <a:r>
              <a:rPr sz="2800" spc="-5" dirty="0">
                <a:solidFill>
                  <a:srgbClr val="001F5F"/>
                </a:solidFill>
                <a:latin typeface="Arial Narrow"/>
                <a:cs typeface="Arial Narrow"/>
              </a:rPr>
              <a:t>but </a:t>
            </a:r>
            <a:r>
              <a:rPr sz="2800" spc="-10" dirty="0">
                <a:solidFill>
                  <a:srgbClr val="001F5F"/>
                </a:solidFill>
                <a:latin typeface="Arial Narrow"/>
                <a:cs typeface="Arial Narrow"/>
              </a:rPr>
              <a:t>they </a:t>
            </a:r>
            <a:r>
              <a:rPr sz="2800" spc="-5" dirty="0">
                <a:solidFill>
                  <a:srgbClr val="001F5F"/>
                </a:solidFill>
                <a:latin typeface="Arial Narrow"/>
                <a:cs typeface="Arial Narrow"/>
              </a:rPr>
              <a:t>are not </a:t>
            </a:r>
            <a:r>
              <a:rPr sz="2800" spc="-10" dirty="0">
                <a:solidFill>
                  <a:srgbClr val="001F5F"/>
                </a:solidFill>
                <a:latin typeface="Arial Narrow"/>
                <a:cs typeface="Arial Narrow"/>
              </a:rPr>
              <a:t>discrete </a:t>
            </a:r>
            <a:r>
              <a:rPr sz="2800" spc="-5" dirty="0">
                <a:solidFill>
                  <a:srgbClr val="001F5F"/>
                </a:solidFill>
                <a:latin typeface="Arial Narrow"/>
                <a:cs typeface="Arial Narrow"/>
              </a:rPr>
              <a:t>and separated </a:t>
            </a:r>
            <a:r>
              <a:rPr sz="2800" spc="-10" dirty="0">
                <a:solidFill>
                  <a:srgbClr val="001F5F"/>
                </a:solidFill>
                <a:latin typeface="Arial Narrow"/>
                <a:cs typeface="Arial Narrow"/>
              </a:rPr>
              <a:t>from </a:t>
            </a:r>
            <a:r>
              <a:rPr sz="2800" spc="-5" dirty="0">
                <a:solidFill>
                  <a:srgbClr val="001F5F"/>
                </a:solidFill>
                <a:latin typeface="Arial Narrow"/>
                <a:cs typeface="Arial Narrow"/>
              </a:rPr>
              <a:t>each  </a:t>
            </a:r>
            <a:r>
              <a:rPr sz="2800" spc="-25" dirty="0">
                <a:solidFill>
                  <a:srgbClr val="001F5F"/>
                </a:solidFill>
                <a:latin typeface="Arial Narrow"/>
                <a:cs typeface="Arial Narrow"/>
              </a:rPr>
              <a:t>other. </a:t>
            </a:r>
            <a:r>
              <a:rPr sz="2800" spc="-5" dirty="0">
                <a:solidFill>
                  <a:srgbClr val="001F5F"/>
                </a:solidFill>
                <a:latin typeface="Arial Narrow"/>
                <a:cs typeface="Arial Narrow"/>
              </a:rPr>
              <a:t>Instead all of </a:t>
            </a:r>
            <a:r>
              <a:rPr sz="2800" dirty="0">
                <a:solidFill>
                  <a:srgbClr val="001F5F"/>
                </a:solidFill>
                <a:latin typeface="Arial Narrow"/>
                <a:cs typeface="Arial Narrow"/>
              </a:rPr>
              <a:t>his </a:t>
            </a:r>
            <a:r>
              <a:rPr sz="2800" spc="-10" dirty="0">
                <a:solidFill>
                  <a:srgbClr val="001F5F"/>
                </a:solidFill>
                <a:latin typeface="Arial Narrow"/>
                <a:cs typeface="Arial Narrow"/>
              </a:rPr>
              <a:t>memories </a:t>
            </a:r>
            <a:r>
              <a:rPr sz="2800" spc="-5" dirty="0">
                <a:solidFill>
                  <a:srgbClr val="001F5F"/>
                </a:solidFill>
                <a:latin typeface="Arial Narrow"/>
                <a:cs typeface="Arial Narrow"/>
              </a:rPr>
              <a:t>seem </a:t>
            </a:r>
            <a:r>
              <a:rPr sz="2800" dirty="0">
                <a:solidFill>
                  <a:srgbClr val="001F5F"/>
                </a:solidFill>
                <a:latin typeface="Arial Narrow"/>
                <a:cs typeface="Arial Narrow"/>
              </a:rPr>
              <a:t>to </a:t>
            </a:r>
            <a:r>
              <a:rPr sz="2800" spc="-5" dirty="0">
                <a:solidFill>
                  <a:srgbClr val="001F5F"/>
                </a:solidFill>
                <a:latin typeface="Arial Narrow"/>
                <a:cs typeface="Arial Narrow"/>
              </a:rPr>
              <a:t>have </a:t>
            </a:r>
            <a:r>
              <a:rPr sz="2800" spc="-10" dirty="0">
                <a:solidFill>
                  <a:srgbClr val="001F5F"/>
                </a:solidFill>
                <a:latin typeface="Arial Narrow"/>
                <a:cs typeface="Arial Narrow"/>
              </a:rPr>
              <a:t>formed </a:t>
            </a:r>
            <a:r>
              <a:rPr sz="2800" spc="-5" dirty="0">
                <a:solidFill>
                  <a:srgbClr val="001F5F"/>
                </a:solidFill>
                <a:latin typeface="Arial Narrow"/>
                <a:cs typeface="Arial Narrow"/>
              </a:rPr>
              <a:t>a  patchwork by </a:t>
            </a:r>
            <a:r>
              <a:rPr sz="2800" spc="-10" dirty="0">
                <a:solidFill>
                  <a:srgbClr val="001F5F"/>
                </a:solidFill>
                <a:latin typeface="Arial Narrow"/>
                <a:cs typeface="Arial Narrow"/>
              </a:rPr>
              <a:t>becoming entwined </a:t>
            </a:r>
            <a:r>
              <a:rPr sz="2800" spc="-5" dirty="0">
                <a:solidFill>
                  <a:srgbClr val="001F5F"/>
                </a:solidFill>
                <a:latin typeface="Arial Narrow"/>
                <a:cs typeface="Arial Narrow"/>
              </a:rPr>
              <a:t>with </a:t>
            </a:r>
            <a:r>
              <a:rPr sz="2800" spc="-10" dirty="0">
                <a:solidFill>
                  <a:srgbClr val="001F5F"/>
                </a:solidFill>
                <a:latin typeface="Arial Narrow"/>
                <a:cs typeface="Arial Narrow"/>
              </a:rPr>
              <a:t>one</a:t>
            </a:r>
            <a:r>
              <a:rPr sz="2800" spc="95" dirty="0">
                <a:solidFill>
                  <a:srgbClr val="001F5F"/>
                </a:solidFill>
                <a:latin typeface="Arial Narrow"/>
                <a:cs typeface="Arial Narrow"/>
              </a:rPr>
              <a:t> </a:t>
            </a:r>
            <a:r>
              <a:rPr sz="2800" spc="-25" dirty="0">
                <a:solidFill>
                  <a:srgbClr val="001F5F"/>
                </a:solidFill>
                <a:latin typeface="Arial Narrow"/>
                <a:cs typeface="Arial Narrow"/>
              </a:rPr>
              <a:t>another.</a:t>
            </a:r>
            <a:endParaRPr sz="2800">
              <a:latin typeface="Arial Narrow"/>
              <a:cs typeface="Arial Narrow"/>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6179185">
              <a:lnSpc>
                <a:spcPct val="100000"/>
              </a:lnSpc>
              <a:spcBef>
                <a:spcPts val="95"/>
              </a:spcBef>
            </a:pPr>
            <a:r>
              <a:rPr spc="-5" dirty="0"/>
              <a:t>Rain on the</a:t>
            </a:r>
            <a:r>
              <a:rPr spc="-35" dirty="0"/>
              <a:t> </a:t>
            </a:r>
            <a:r>
              <a:rPr spc="-5" dirty="0"/>
              <a:t>Roof</a:t>
            </a:r>
          </a:p>
        </p:txBody>
      </p:sp>
      <p:sp>
        <p:nvSpPr>
          <p:cNvPr id="3" name="object 3"/>
          <p:cNvSpPr txBox="1"/>
          <p:nvPr/>
        </p:nvSpPr>
        <p:spPr>
          <a:xfrm>
            <a:off x="870610" y="1516202"/>
            <a:ext cx="7747634" cy="2598420"/>
          </a:xfrm>
          <a:prstGeom prst="rect">
            <a:avLst/>
          </a:prstGeom>
        </p:spPr>
        <p:txBody>
          <a:bodyPr vert="horz" wrap="square" lIns="0" tIns="9525" rIns="0" bIns="0" rtlCol="0">
            <a:spAutoFit/>
          </a:bodyPr>
          <a:lstStyle/>
          <a:p>
            <a:pPr marL="12700" marR="5080" algn="just">
              <a:lnSpc>
                <a:spcPct val="100600"/>
              </a:lnSpc>
              <a:spcBef>
                <a:spcPts val="75"/>
              </a:spcBef>
            </a:pPr>
            <a:r>
              <a:rPr sz="2800" spc="-5" dirty="0">
                <a:solidFill>
                  <a:srgbClr val="001F5F"/>
                </a:solidFill>
                <a:latin typeface="Arial Narrow"/>
                <a:cs typeface="Arial Narrow"/>
              </a:rPr>
              <a:t>In the third stanza, the poet describes the first </a:t>
            </a:r>
            <a:r>
              <a:rPr sz="2800" spc="-10" dirty="0">
                <a:solidFill>
                  <a:srgbClr val="001F5F"/>
                </a:solidFill>
                <a:latin typeface="Arial Narrow"/>
                <a:cs typeface="Arial Narrow"/>
              </a:rPr>
              <a:t>memory that  </a:t>
            </a:r>
            <a:r>
              <a:rPr sz="2800" spc="-5" dirty="0">
                <a:solidFill>
                  <a:srgbClr val="001F5F"/>
                </a:solidFill>
                <a:latin typeface="Arial Narrow"/>
                <a:cs typeface="Arial Narrow"/>
              </a:rPr>
              <a:t>he </a:t>
            </a:r>
            <a:r>
              <a:rPr sz="2800" spc="-10" dirty="0">
                <a:solidFill>
                  <a:srgbClr val="001F5F"/>
                </a:solidFill>
                <a:latin typeface="Arial Narrow"/>
                <a:cs typeface="Arial Narrow"/>
              </a:rPr>
              <a:t>can </a:t>
            </a:r>
            <a:r>
              <a:rPr sz="2800" spc="-5" dirty="0">
                <a:solidFill>
                  <a:srgbClr val="001F5F"/>
                </a:solidFill>
                <a:latin typeface="Arial Narrow"/>
                <a:cs typeface="Arial Narrow"/>
              </a:rPr>
              <a:t>actually </a:t>
            </a:r>
            <a:r>
              <a:rPr sz="2800" spc="-10" dirty="0">
                <a:solidFill>
                  <a:srgbClr val="001F5F"/>
                </a:solidFill>
                <a:latin typeface="Arial Narrow"/>
                <a:cs typeface="Arial Narrow"/>
              </a:rPr>
              <a:t>identify among </a:t>
            </a:r>
            <a:r>
              <a:rPr sz="2800" spc="-5" dirty="0">
                <a:solidFill>
                  <a:srgbClr val="001F5F"/>
                </a:solidFill>
                <a:latin typeface="Arial Narrow"/>
                <a:cs typeface="Arial Narrow"/>
              </a:rPr>
              <a:t>the patchwork </a:t>
            </a:r>
            <a:r>
              <a:rPr sz="2800" spc="-10" dirty="0">
                <a:solidFill>
                  <a:srgbClr val="001F5F"/>
                </a:solidFill>
                <a:latin typeface="Arial Narrow"/>
                <a:cs typeface="Arial Narrow"/>
              </a:rPr>
              <a:t>that </a:t>
            </a:r>
            <a:r>
              <a:rPr sz="2800" spc="-5" dirty="0">
                <a:solidFill>
                  <a:srgbClr val="001F5F"/>
                </a:solidFill>
                <a:latin typeface="Arial Narrow"/>
                <a:cs typeface="Arial Narrow"/>
              </a:rPr>
              <a:t>all his  memories </a:t>
            </a:r>
            <a:r>
              <a:rPr sz="2800" spc="-10" dirty="0">
                <a:solidFill>
                  <a:srgbClr val="001F5F"/>
                </a:solidFill>
                <a:latin typeface="Arial Narrow"/>
                <a:cs typeface="Arial Narrow"/>
              </a:rPr>
              <a:t>have </a:t>
            </a:r>
            <a:r>
              <a:rPr sz="2800" spc="-5" dirty="0">
                <a:solidFill>
                  <a:srgbClr val="001F5F"/>
                </a:solidFill>
                <a:latin typeface="Arial Narrow"/>
                <a:cs typeface="Arial Narrow"/>
              </a:rPr>
              <a:t>formed by meshing </a:t>
            </a:r>
            <a:r>
              <a:rPr sz="2800" spc="-20" dirty="0">
                <a:solidFill>
                  <a:srgbClr val="001F5F"/>
                </a:solidFill>
                <a:latin typeface="Arial Narrow"/>
                <a:cs typeface="Arial Narrow"/>
              </a:rPr>
              <a:t>together. </a:t>
            </a:r>
            <a:r>
              <a:rPr sz="2800" spc="-5" dirty="0">
                <a:solidFill>
                  <a:srgbClr val="001F5F"/>
                </a:solidFill>
                <a:latin typeface="Arial Narrow"/>
                <a:cs typeface="Arial Narrow"/>
              </a:rPr>
              <a:t>He  remembers how many years ago, </a:t>
            </a:r>
            <a:r>
              <a:rPr sz="2800" dirty="0">
                <a:solidFill>
                  <a:srgbClr val="001F5F"/>
                </a:solidFill>
                <a:latin typeface="Arial Narrow"/>
                <a:cs typeface="Arial Narrow"/>
              </a:rPr>
              <a:t>in </a:t>
            </a:r>
            <a:r>
              <a:rPr sz="2800" spc="-5" dirty="0">
                <a:solidFill>
                  <a:srgbClr val="001F5F"/>
                </a:solidFill>
                <a:latin typeface="Arial Narrow"/>
                <a:cs typeface="Arial Narrow"/>
              </a:rPr>
              <a:t>his childhood, </a:t>
            </a:r>
            <a:r>
              <a:rPr sz="2800" spc="-10" dirty="0">
                <a:solidFill>
                  <a:srgbClr val="001F5F"/>
                </a:solidFill>
                <a:latin typeface="Arial Narrow"/>
                <a:cs typeface="Arial Narrow"/>
              </a:rPr>
              <a:t>his  mother </a:t>
            </a:r>
            <a:r>
              <a:rPr sz="2800" spc="-5" dirty="0">
                <a:solidFill>
                  <a:srgbClr val="001F5F"/>
                </a:solidFill>
                <a:latin typeface="Arial Narrow"/>
                <a:cs typeface="Arial Narrow"/>
              </a:rPr>
              <a:t>used to </a:t>
            </a:r>
            <a:r>
              <a:rPr sz="2800" spc="-10" dirty="0">
                <a:solidFill>
                  <a:srgbClr val="001F5F"/>
                </a:solidFill>
                <a:latin typeface="Arial Narrow"/>
                <a:cs typeface="Arial Narrow"/>
              </a:rPr>
              <a:t>look </a:t>
            </a:r>
            <a:r>
              <a:rPr sz="2800" spc="-5" dirty="0">
                <a:solidFill>
                  <a:srgbClr val="001F5F"/>
                </a:solidFill>
                <a:latin typeface="Arial Narrow"/>
                <a:cs typeface="Arial Narrow"/>
              </a:rPr>
              <a:t>down at him </a:t>
            </a:r>
            <a:r>
              <a:rPr sz="2800" spc="-10" dirty="0">
                <a:solidFill>
                  <a:srgbClr val="001F5F"/>
                </a:solidFill>
                <a:latin typeface="Arial Narrow"/>
                <a:cs typeface="Arial Narrow"/>
              </a:rPr>
              <a:t>and </a:t>
            </a:r>
            <a:r>
              <a:rPr sz="2800" spc="-5" dirty="0">
                <a:solidFill>
                  <a:srgbClr val="001F5F"/>
                </a:solidFill>
                <a:latin typeface="Arial Narrow"/>
                <a:cs typeface="Arial Narrow"/>
              </a:rPr>
              <a:t>his siblings as </a:t>
            </a:r>
            <a:r>
              <a:rPr sz="2800" spc="-10" dirty="0">
                <a:solidFill>
                  <a:srgbClr val="001F5F"/>
                </a:solidFill>
                <a:latin typeface="Arial Narrow"/>
                <a:cs typeface="Arial Narrow"/>
              </a:rPr>
              <a:t>they  </a:t>
            </a:r>
            <a:r>
              <a:rPr sz="2800" spc="-5" dirty="0">
                <a:solidFill>
                  <a:srgbClr val="001F5F"/>
                </a:solidFill>
                <a:latin typeface="Arial Narrow"/>
                <a:cs typeface="Arial Narrow"/>
              </a:rPr>
              <a:t>were </a:t>
            </a:r>
            <a:r>
              <a:rPr sz="2800" spc="-10" dirty="0">
                <a:solidFill>
                  <a:srgbClr val="001F5F"/>
                </a:solidFill>
                <a:latin typeface="Arial Narrow"/>
                <a:cs typeface="Arial Narrow"/>
              </a:rPr>
              <a:t>sleeping </a:t>
            </a:r>
            <a:r>
              <a:rPr sz="2800" spc="-5" dirty="0">
                <a:solidFill>
                  <a:srgbClr val="001F5F"/>
                </a:solidFill>
                <a:latin typeface="Arial Narrow"/>
                <a:cs typeface="Arial Narrow"/>
              </a:rPr>
              <a:t>and </a:t>
            </a:r>
            <a:r>
              <a:rPr sz="2800" spc="-10" dirty="0">
                <a:solidFill>
                  <a:srgbClr val="001F5F"/>
                </a:solidFill>
                <a:latin typeface="Arial Narrow"/>
                <a:cs typeface="Arial Narrow"/>
              </a:rPr>
              <a:t>having pleasant</a:t>
            </a:r>
            <a:r>
              <a:rPr sz="2800" spc="80" dirty="0">
                <a:solidFill>
                  <a:srgbClr val="001F5F"/>
                </a:solidFill>
                <a:latin typeface="Arial Narrow"/>
                <a:cs typeface="Arial Narrow"/>
              </a:rPr>
              <a:t> </a:t>
            </a:r>
            <a:r>
              <a:rPr sz="2800" spc="-10" dirty="0">
                <a:solidFill>
                  <a:srgbClr val="001F5F"/>
                </a:solidFill>
                <a:latin typeface="Arial Narrow"/>
                <a:cs typeface="Arial Narrow"/>
              </a:rPr>
              <a:t>dreams.</a:t>
            </a:r>
            <a:endParaRPr sz="2800">
              <a:latin typeface="Arial Narrow"/>
              <a:cs typeface="Arial Narrow"/>
            </a:endParaRPr>
          </a:p>
        </p:txBody>
      </p:sp>
      <p:sp>
        <p:nvSpPr>
          <p:cNvPr id="4" name="object 4"/>
          <p:cNvSpPr/>
          <p:nvPr/>
        </p:nvSpPr>
        <p:spPr>
          <a:xfrm>
            <a:off x="1000505" y="285750"/>
            <a:ext cx="2001520" cy="1143000"/>
          </a:xfrm>
          <a:custGeom>
            <a:avLst/>
            <a:gdLst/>
            <a:ahLst/>
            <a:cxnLst/>
            <a:rect l="l" t="t" r="r" b="b"/>
            <a:pathLst>
              <a:path w="2001520" h="1143000">
                <a:moveTo>
                  <a:pt x="417068" y="191770"/>
                </a:moveTo>
                <a:lnTo>
                  <a:pt x="497713" y="413638"/>
                </a:lnTo>
                <a:lnTo>
                  <a:pt x="108572" y="437641"/>
                </a:lnTo>
                <a:lnTo>
                  <a:pt x="364490" y="613410"/>
                </a:lnTo>
                <a:lnTo>
                  <a:pt x="0" y="681354"/>
                </a:lnTo>
                <a:lnTo>
                  <a:pt x="308482" y="813308"/>
                </a:lnTo>
                <a:lnTo>
                  <a:pt x="119037" y="943228"/>
                </a:lnTo>
                <a:lnTo>
                  <a:pt x="445134" y="965200"/>
                </a:lnTo>
                <a:lnTo>
                  <a:pt x="455549" y="1143000"/>
                </a:lnTo>
                <a:lnTo>
                  <a:pt x="697357" y="959103"/>
                </a:lnTo>
                <a:lnTo>
                  <a:pt x="879481" y="959103"/>
                </a:lnTo>
                <a:lnTo>
                  <a:pt x="914526" y="919099"/>
                </a:lnTo>
                <a:lnTo>
                  <a:pt x="1102412" y="919099"/>
                </a:lnTo>
                <a:lnTo>
                  <a:pt x="1128395" y="843279"/>
                </a:lnTo>
                <a:lnTo>
                  <a:pt x="1370913" y="843279"/>
                </a:lnTo>
                <a:lnTo>
                  <a:pt x="1356233" y="759333"/>
                </a:lnTo>
                <a:lnTo>
                  <a:pt x="1659509" y="759333"/>
                </a:lnTo>
                <a:lnTo>
                  <a:pt x="1517395" y="651383"/>
                </a:lnTo>
                <a:lnTo>
                  <a:pt x="1692529" y="597408"/>
                </a:lnTo>
                <a:lnTo>
                  <a:pt x="1573530" y="497459"/>
                </a:lnTo>
                <a:lnTo>
                  <a:pt x="2001012" y="351663"/>
                </a:lnTo>
                <a:lnTo>
                  <a:pt x="1517395" y="345694"/>
                </a:lnTo>
                <a:lnTo>
                  <a:pt x="1524179" y="337692"/>
                </a:lnTo>
                <a:lnTo>
                  <a:pt x="792099" y="337692"/>
                </a:lnTo>
                <a:lnTo>
                  <a:pt x="417068" y="191770"/>
                </a:lnTo>
                <a:close/>
              </a:path>
              <a:path w="2001520" h="1143000">
                <a:moveTo>
                  <a:pt x="879481" y="959103"/>
                </a:moveTo>
                <a:lnTo>
                  <a:pt x="697357" y="959103"/>
                </a:lnTo>
                <a:lnTo>
                  <a:pt x="805942" y="1043051"/>
                </a:lnTo>
                <a:lnTo>
                  <a:pt x="879481" y="959103"/>
                </a:lnTo>
                <a:close/>
              </a:path>
              <a:path w="2001520" h="1143000">
                <a:moveTo>
                  <a:pt x="1102412" y="919099"/>
                </a:moveTo>
                <a:lnTo>
                  <a:pt x="914526" y="919099"/>
                </a:lnTo>
                <a:lnTo>
                  <a:pt x="1075689" y="997076"/>
                </a:lnTo>
                <a:lnTo>
                  <a:pt x="1102412" y="919099"/>
                </a:lnTo>
                <a:close/>
              </a:path>
              <a:path w="2001520" h="1143000">
                <a:moveTo>
                  <a:pt x="1370913" y="843279"/>
                </a:moveTo>
                <a:lnTo>
                  <a:pt x="1128395" y="843279"/>
                </a:lnTo>
                <a:lnTo>
                  <a:pt x="1384173" y="919099"/>
                </a:lnTo>
                <a:lnTo>
                  <a:pt x="1370913" y="843279"/>
                </a:lnTo>
                <a:close/>
              </a:path>
              <a:path w="2001520" h="1143000">
                <a:moveTo>
                  <a:pt x="1659509" y="759333"/>
                </a:moveTo>
                <a:lnTo>
                  <a:pt x="1356233" y="759333"/>
                </a:lnTo>
                <a:lnTo>
                  <a:pt x="1748789" y="827151"/>
                </a:lnTo>
                <a:lnTo>
                  <a:pt x="1659509" y="759333"/>
                </a:lnTo>
                <a:close/>
              </a:path>
              <a:path w="2001520" h="1143000">
                <a:moveTo>
                  <a:pt x="900683" y="99822"/>
                </a:moveTo>
                <a:lnTo>
                  <a:pt x="792099" y="337692"/>
                </a:lnTo>
                <a:lnTo>
                  <a:pt x="1524179" y="337692"/>
                </a:lnTo>
                <a:lnTo>
                  <a:pt x="1551314" y="305688"/>
                </a:lnTo>
                <a:lnTo>
                  <a:pt x="1345564" y="305688"/>
                </a:lnTo>
                <a:lnTo>
                  <a:pt x="1351654" y="229742"/>
                </a:lnTo>
                <a:lnTo>
                  <a:pt x="1061846" y="229742"/>
                </a:lnTo>
                <a:lnTo>
                  <a:pt x="900683" y="99822"/>
                </a:lnTo>
                <a:close/>
              </a:path>
              <a:path w="2001520" h="1143000">
                <a:moveTo>
                  <a:pt x="1668145" y="167894"/>
                </a:moveTo>
                <a:lnTo>
                  <a:pt x="1345564" y="305688"/>
                </a:lnTo>
                <a:lnTo>
                  <a:pt x="1551314" y="305688"/>
                </a:lnTo>
                <a:lnTo>
                  <a:pt x="1668145" y="167894"/>
                </a:lnTo>
                <a:close/>
              </a:path>
              <a:path w="2001520" h="1143000">
                <a:moveTo>
                  <a:pt x="1370076" y="0"/>
                </a:moveTo>
                <a:lnTo>
                  <a:pt x="1061846" y="229742"/>
                </a:lnTo>
                <a:lnTo>
                  <a:pt x="1351654" y="229742"/>
                </a:lnTo>
                <a:lnTo>
                  <a:pt x="1370076" y="0"/>
                </a:lnTo>
                <a:close/>
              </a:path>
            </a:pathLst>
          </a:custGeom>
          <a:solidFill>
            <a:srgbClr val="4F81BC"/>
          </a:solidFill>
        </p:spPr>
        <p:txBody>
          <a:bodyPr wrap="square" lIns="0" tIns="0" rIns="0" bIns="0" rtlCol="0"/>
          <a:lstStyle/>
          <a:p>
            <a:endParaRPr/>
          </a:p>
        </p:txBody>
      </p:sp>
      <p:sp>
        <p:nvSpPr>
          <p:cNvPr id="5" name="object 5"/>
          <p:cNvSpPr/>
          <p:nvPr/>
        </p:nvSpPr>
        <p:spPr>
          <a:xfrm>
            <a:off x="1000505" y="285750"/>
            <a:ext cx="2001520" cy="1143000"/>
          </a:xfrm>
          <a:custGeom>
            <a:avLst/>
            <a:gdLst/>
            <a:ahLst/>
            <a:cxnLst/>
            <a:rect l="l" t="t" r="r" b="b"/>
            <a:pathLst>
              <a:path w="2001520" h="1143000">
                <a:moveTo>
                  <a:pt x="1061846" y="229742"/>
                </a:moveTo>
                <a:lnTo>
                  <a:pt x="1370076" y="0"/>
                </a:lnTo>
                <a:lnTo>
                  <a:pt x="1345564" y="305688"/>
                </a:lnTo>
                <a:lnTo>
                  <a:pt x="1668145" y="167894"/>
                </a:lnTo>
                <a:lnTo>
                  <a:pt x="1517395" y="345694"/>
                </a:lnTo>
                <a:lnTo>
                  <a:pt x="2001012" y="351663"/>
                </a:lnTo>
                <a:lnTo>
                  <a:pt x="1573530" y="497459"/>
                </a:lnTo>
                <a:lnTo>
                  <a:pt x="1692529" y="597408"/>
                </a:lnTo>
                <a:lnTo>
                  <a:pt x="1517395" y="651383"/>
                </a:lnTo>
                <a:lnTo>
                  <a:pt x="1748789" y="827151"/>
                </a:lnTo>
                <a:lnTo>
                  <a:pt x="1356233" y="759333"/>
                </a:lnTo>
                <a:lnTo>
                  <a:pt x="1384173" y="919099"/>
                </a:lnTo>
                <a:lnTo>
                  <a:pt x="1128395" y="843279"/>
                </a:lnTo>
                <a:lnTo>
                  <a:pt x="1075689" y="997076"/>
                </a:lnTo>
                <a:lnTo>
                  <a:pt x="914526" y="919099"/>
                </a:lnTo>
                <a:lnTo>
                  <a:pt x="805942" y="1043051"/>
                </a:lnTo>
                <a:lnTo>
                  <a:pt x="697357" y="959103"/>
                </a:lnTo>
                <a:lnTo>
                  <a:pt x="455549" y="1143000"/>
                </a:lnTo>
                <a:lnTo>
                  <a:pt x="445134" y="965200"/>
                </a:lnTo>
                <a:lnTo>
                  <a:pt x="119037" y="943228"/>
                </a:lnTo>
                <a:lnTo>
                  <a:pt x="308482" y="813308"/>
                </a:lnTo>
                <a:lnTo>
                  <a:pt x="0" y="681354"/>
                </a:lnTo>
                <a:lnTo>
                  <a:pt x="364490" y="613410"/>
                </a:lnTo>
                <a:lnTo>
                  <a:pt x="108572" y="437641"/>
                </a:lnTo>
                <a:lnTo>
                  <a:pt x="497713" y="413638"/>
                </a:lnTo>
                <a:lnTo>
                  <a:pt x="417068" y="191770"/>
                </a:lnTo>
                <a:lnTo>
                  <a:pt x="792099" y="337692"/>
                </a:lnTo>
                <a:lnTo>
                  <a:pt x="900683" y="99822"/>
                </a:lnTo>
                <a:lnTo>
                  <a:pt x="1061846" y="229742"/>
                </a:lnTo>
                <a:close/>
              </a:path>
            </a:pathLst>
          </a:custGeom>
          <a:ln w="25907">
            <a:solidFill>
              <a:srgbClr val="385D89"/>
            </a:solidFill>
          </a:ln>
        </p:spPr>
        <p:txBody>
          <a:bodyPr wrap="square" lIns="0" tIns="0" rIns="0" bIns="0" rtlCol="0"/>
          <a:lstStyle/>
          <a:p>
            <a:endParaRPr/>
          </a:p>
        </p:txBody>
      </p:sp>
      <p:sp>
        <p:nvSpPr>
          <p:cNvPr id="6" name="object 6"/>
          <p:cNvSpPr/>
          <p:nvPr/>
        </p:nvSpPr>
        <p:spPr>
          <a:xfrm>
            <a:off x="1543430" y="657240"/>
            <a:ext cx="727075" cy="393700"/>
          </a:xfrm>
          <a:custGeom>
            <a:avLst/>
            <a:gdLst/>
            <a:ahLst/>
            <a:cxnLst/>
            <a:rect l="l" t="t" r="r" b="b"/>
            <a:pathLst>
              <a:path w="727075" h="393700">
                <a:moveTo>
                  <a:pt x="47116" y="343723"/>
                </a:moveTo>
                <a:lnTo>
                  <a:pt x="23494" y="356423"/>
                </a:lnTo>
                <a:lnTo>
                  <a:pt x="37451" y="378013"/>
                </a:lnTo>
                <a:lnTo>
                  <a:pt x="53990" y="389443"/>
                </a:lnTo>
                <a:lnTo>
                  <a:pt x="73126" y="393253"/>
                </a:lnTo>
                <a:lnTo>
                  <a:pt x="94868" y="389443"/>
                </a:lnTo>
                <a:lnTo>
                  <a:pt x="106727" y="384363"/>
                </a:lnTo>
                <a:lnTo>
                  <a:pt x="116205" y="376743"/>
                </a:lnTo>
                <a:lnTo>
                  <a:pt x="123301" y="370393"/>
                </a:lnTo>
                <a:lnTo>
                  <a:pt x="125995" y="365313"/>
                </a:lnTo>
                <a:lnTo>
                  <a:pt x="74548" y="365313"/>
                </a:lnTo>
                <a:lnTo>
                  <a:pt x="64452" y="362773"/>
                </a:lnTo>
                <a:lnTo>
                  <a:pt x="55308" y="355153"/>
                </a:lnTo>
                <a:lnTo>
                  <a:pt x="47116" y="343723"/>
                </a:lnTo>
                <a:close/>
              </a:path>
              <a:path w="727075" h="393700">
                <a:moveTo>
                  <a:pt x="126395" y="320863"/>
                </a:moveTo>
                <a:lnTo>
                  <a:pt x="87375" y="320863"/>
                </a:lnTo>
                <a:lnTo>
                  <a:pt x="91058" y="322133"/>
                </a:lnTo>
                <a:lnTo>
                  <a:pt x="94233" y="323403"/>
                </a:lnTo>
                <a:lnTo>
                  <a:pt x="104520" y="338643"/>
                </a:lnTo>
                <a:lnTo>
                  <a:pt x="104267" y="344993"/>
                </a:lnTo>
                <a:lnTo>
                  <a:pt x="101345" y="350073"/>
                </a:lnTo>
                <a:lnTo>
                  <a:pt x="98551" y="356423"/>
                </a:lnTo>
                <a:lnTo>
                  <a:pt x="93344" y="360233"/>
                </a:lnTo>
                <a:lnTo>
                  <a:pt x="85598" y="362773"/>
                </a:lnTo>
                <a:lnTo>
                  <a:pt x="74548" y="365313"/>
                </a:lnTo>
                <a:lnTo>
                  <a:pt x="125995" y="365313"/>
                </a:lnTo>
                <a:lnTo>
                  <a:pt x="128016" y="361503"/>
                </a:lnTo>
                <a:lnTo>
                  <a:pt x="130633" y="352613"/>
                </a:lnTo>
                <a:lnTo>
                  <a:pt x="131429" y="342453"/>
                </a:lnTo>
                <a:lnTo>
                  <a:pt x="130391" y="333563"/>
                </a:lnTo>
                <a:lnTo>
                  <a:pt x="127507" y="323403"/>
                </a:lnTo>
                <a:lnTo>
                  <a:pt x="126395" y="320863"/>
                </a:lnTo>
                <a:close/>
              </a:path>
              <a:path w="727075" h="393700">
                <a:moveTo>
                  <a:pt x="160781" y="271333"/>
                </a:moveTo>
                <a:lnTo>
                  <a:pt x="133350" y="271333"/>
                </a:lnTo>
                <a:lnTo>
                  <a:pt x="151764" y="319593"/>
                </a:lnTo>
                <a:lnTo>
                  <a:pt x="155076" y="328483"/>
                </a:lnTo>
                <a:lnTo>
                  <a:pt x="179577" y="355153"/>
                </a:lnTo>
                <a:lnTo>
                  <a:pt x="185038" y="355153"/>
                </a:lnTo>
                <a:lnTo>
                  <a:pt x="198246" y="350073"/>
                </a:lnTo>
                <a:lnTo>
                  <a:pt x="203962" y="346263"/>
                </a:lnTo>
                <a:lnTo>
                  <a:pt x="208406" y="341183"/>
                </a:lnTo>
                <a:lnTo>
                  <a:pt x="201422" y="327213"/>
                </a:lnTo>
                <a:lnTo>
                  <a:pt x="186181" y="327213"/>
                </a:lnTo>
                <a:lnTo>
                  <a:pt x="183642" y="325943"/>
                </a:lnTo>
                <a:lnTo>
                  <a:pt x="181610" y="323403"/>
                </a:lnTo>
                <a:lnTo>
                  <a:pt x="180467" y="322133"/>
                </a:lnTo>
                <a:lnTo>
                  <a:pt x="178181" y="317053"/>
                </a:lnTo>
                <a:lnTo>
                  <a:pt x="174498" y="306893"/>
                </a:lnTo>
                <a:lnTo>
                  <a:pt x="160781" y="271333"/>
                </a:lnTo>
                <a:close/>
              </a:path>
              <a:path w="727075" h="393700">
                <a:moveTo>
                  <a:pt x="267515" y="230693"/>
                </a:moveTo>
                <a:lnTo>
                  <a:pt x="233933" y="230693"/>
                </a:lnTo>
                <a:lnTo>
                  <a:pt x="236727" y="231963"/>
                </a:lnTo>
                <a:lnTo>
                  <a:pt x="239013" y="233233"/>
                </a:lnTo>
                <a:lnTo>
                  <a:pt x="242188" y="235773"/>
                </a:lnTo>
                <a:lnTo>
                  <a:pt x="244094" y="239583"/>
                </a:lnTo>
                <a:lnTo>
                  <a:pt x="246506" y="245933"/>
                </a:lnTo>
                <a:lnTo>
                  <a:pt x="243220" y="248473"/>
                </a:lnTo>
                <a:lnTo>
                  <a:pt x="238696" y="252283"/>
                </a:lnTo>
                <a:lnTo>
                  <a:pt x="232933" y="257363"/>
                </a:lnTo>
                <a:lnTo>
                  <a:pt x="225932" y="262443"/>
                </a:lnTo>
                <a:lnTo>
                  <a:pt x="217550" y="267523"/>
                </a:lnTo>
                <a:lnTo>
                  <a:pt x="211836" y="272603"/>
                </a:lnTo>
                <a:lnTo>
                  <a:pt x="208787" y="276413"/>
                </a:lnTo>
                <a:lnTo>
                  <a:pt x="205612" y="281493"/>
                </a:lnTo>
                <a:lnTo>
                  <a:pt x="203835" y="286573"/>
                </a:lnTo>
                <a:lnTo>
                  <a:pt x="202819" y="296733"/>
                </a:lnTo>
                <a:lnTo>
                  <a:pt x="203707" y="303083"/>
                </a:lnTo>
                <a:lnTo>
                  <a:pt x="229647" y="332293"/>
                </a:lnTo>
                <a:lnTo>
                  <a:pt x="235838" y="333563"/>
                </a:lnTo>
                <a:lnTo>
                  <a:pt x="248793" y="331023"/>
                </a:lnTo>
                <a:lnTo>
                  <a:pt x="254000" y="328483"/>
                </a:lnTo>
                <a:lnTo>
                  <a:pt x="258571" y="325943"/>
                </a:lnTo>
                <a:lnTo>
                  <a:pt x="262255" y="320863"/>
                </a:lnTo>
                <a:lnTo>
                  <a:pt x="266064" y="317053"/>
                </a:lnTo>
                <a:lnTo>
                  <a:pt x="268986" y="311973"/>
                </a:lnTo>
                <a:lnTo>
                  <a:pt x="270357" y="308163"/>
                </a:lnTo>
                <a:lnTo>
                  <a:pt x="240664" y="308163"/>
                </a:lnTo>
                <a:lnTo>
                  <a:pt x="233299" y="304353"/>
                </a:lnTo>
                <a:lnTo>
                  <a:pt x="230758" y="301813"/>
                </a:lnTo>
                <a:lnTo>
                  <a:pt x="229107" y="296733"/>
                </a:lnTo>
                <a:lnTo>
                  <a:pt x="227583" y="294193"/>
                </a:lnTo>
                <a:lnTo>
                  <a:pt x="227583" y="290383"/>
                </a:lnTo>
                <a:lnTo>
                  <a:pt x="228981" y="286573"/>
                </a:lnTo>
                <a:lnTo>
                  <a:pt x="230377" y="284033"/>
                </a:lnTo>
                <a:lnTo>
                  <a:pt x="234442" y="278953"/>
                </a:lnTo>
                <a:lnTo>
                  <a:pt x="241173" y="275143"/>
                </a:lnTo>
                <a:lnTo>
                  <a:pt x="247014" y="270063"/>
                </a:lnTo>
                <a:lnTo>
                  <a:pt x="251206" y="267523"/>
                </a:lnTo>
                <a:lnTo>
                  <a:pt x="253745" y="264983"/>
                </a:lnTo>
                <a:lnTo>
                  <a:pt x="280613" y="264983"/>
                </a:lnTo>
                <a:lnTo>
                  <a:pt x="270637" y="238313"/>
                </a:lnTo>
                <a:lnTo>
                  <a:pt x="267515" y="230693"/>
                </a:lnTo>
                <a:close/>
              </a:path>
              <a:path w="727075" h="393700">
                <a:moveTo>
                  <a:pt x="197612" y="319593"/>
                </a:moveTo>
                <a:lnTo>
                  <a:pt x="194182" y="322133"/>
                </a:lnTo>
                <a:lnTo>
                  <a:pt x="191388" y="324673"/>
                </a:lnTo>
                <a:lnTo>
                  <a:pt x="186181" y="327213"/>
                </a:lnTo>
                <a:lnTo>
                  <a:pt x="201422" y="327213"/>
                </a:lnTo>
                <a:lnTo>
                  <a:pt x="197612" y="319593"/>
                </a:lnTo>
                <a:close/>
              </a:path>
              <a:path w="727075" h="393700">
                <a:moveTo>
                  <a:pt x="54752" y="226883"/>
                </a:moveTo>
                <a:lnTo>
                  <a:pt x="15603" y="242123"/>
                </a:lnTo>
                <a:lnTo>
                  <a:pt x="0" y="275143"/>
                </a:lnTo>
                <a:lnTo>
                  <a:pt x="1015" y="284033"/>
                </a:lnTo>
                <a:lnTo>
                  <a:pt x="4190" y="291653"/>
                </a:lnTo>
                <a:lnTo>
                  <a:pt x="6857" y="299273"/>
                </a:lnTo>
                <a:lnTo>
                  <a:pt x="39288" y="322133"/>
                </a:lnTo>
                <a:lnTo>
                  <a:pt x="70784" y="322133"/>
                </a:lnTo>
                <a:lnTo>
                  <a:pt x="78152" y="320863"/>
                </a:lnTo>
                <a:lnTo>
                  <a:pt x="126395" y="320863"/>
                </a:lnTo>
                <a:lnTo>
                  <a:pt x="124727" y="317053"/>
                </a:lnTo>
                <a:lnTo>
                  <a:pt x="121554" y="310703"/>
                </a:lnTo>
                <a:lnTo>
                  <a:pt x="118024" y="305623"/>
                </a:lnTo>
                <a:lnTo>
                  <a:pt x="114173" y="301813"/>
                </a:lnTo>
                <a:lnTo>
                  <a:pt x="108712" y="295463"/>
                </a:lnTo>
                <a:lnTo>
                  <a:pt x="102362" y="292923"/>
                </a:lnTo>
                <a:lnTo>
                  <a:pt x="95123" y="290383"/>
                </a:lnTo>
                <a:lnTo>
                  <a:pt x="40616" y="290383"/>
                </a:lnTo>
                <a:lnTo>
                  <a:pt x="36449" y="289113"/>
                </a:lnTo>
                <a:lnTo>
                  <a:pt x="32003" y="287843"/>
                </a:lnTo>
                <a:lnTo>
                  <a:pt x="29082" y="284033"/>
                </a:lnTo>
                <a:lnTo>
                  <a:pt x="27431" y="280223"/>
                </a:lnTo>
                <a:lnTo>
                  <a:pt x="25907" y="276413"/>
                </a:lnTo>
                <a:lnTo>
                  <a:pt x="26288" y="271333"/>
                </a:lnTo>
                <a:lnTo>
                  <a:pt x="28956" y="267523"/>
                </a:lnTo>
                <a:lnTo>
                  <a:pt x="31496" y="263713"/>
                </a:lnTo>
                <a:lnTo>
                  <a:pt x="36321" y="259903"/>
                </a:lnTo>
                <a:lnTo>
                  <a:pt x="49910" y="254823"/>
                </a:lnTo>
                <a:lnTo>
                  <a:pt x="96742" y="254823"/>
                </a:lnTo>
                <a:lnTo>
                  <a:pt x="94170" y="249743"/>
                </a:lnTo>
                <a:lnTo>
                  <a:pt x="88074" y="240853"/>
                </a:lnTo>
                <a:lnTo>
                  <a:pt x="81025" y="234503"/>
                </a:lnTo>
                <a:lnTo>
                  <a:pt x="73025" y="230693"/>
                </a:lnTo>
                <a:lnTo>
                  <a:pt x="64216" y="228153"/>
                </a:lnTo>
                <a:lnTo>
                  <a:pt x="54752" y="226883"/>
                </a:lnTo>
                <a:close/>
              </a:path>
              <a:path w="727075" h="393700">
                <a:moveTo>
                  <a:pt x="301413" y="305623"/>
                </a:moveTo>
                <a:lnTo>
                  <a:pt x="271271" y="305623"/>
                </a:lnTo>
                <a:lnTo>
                  <a:pt x="279019" y="315783"/>
                </a:lnTo>
                <a:lnTo>
                  <a:pt x="302768" y="306893"/>
                </a:lnTo>
                <a:lnTo>
                  <a:pt x="301413" y="305623"/>
                </a:lnTo>
                <a:close/>
              </a:path>
              <a:path w="727075" h="393700">
                <a:moveTo>
                  <a:pt x="280613" y="264983"/>
                </a:moveTo>
                <a:lnTo>
                  <a:pt x="253745" y="264983"/>
                </a:lnTo>
                <a:lnTo>
                  <a:pt x="256031" y="271333"/>
                </a:lnTo>
                <a:lnTo>
                  <a:pt x="259206" y="278953"/>
                </a:lnTo>
                <a:lnTo>
                  <a:pt x="260731" y="285303"/>
                </a:lnTo>
                <a:lnTo>
                  <a:pt x="244348" y="308163"/>
                </a:lnTo>
                <a:lnTo>
                  <a:pt x="270357" y="308163"/>
                </a:lnTo>
                <a:lnTo>
                  <a:pt x="271271" y="305623"/>
                </a:lnTo>
                <a:lnTo>
                  <a:pt x="301413" y="305623"/>
                </a:lnTo>
                <a:lnTo>
                  <a:pt x="298704" y="303083"/>
                </a:lnTo>
                <a:lnTo>
                  <a:pt x="295401" y="298003"/>
                </a:lnTo>
                <a:lnTo>
                  <a:pt x="292862" y="294193"/>
                </a:lnTo>
                <a:lnTo>
                  <a:pt x="287146" y="282763"/>
                </a:lnTo>
                <a:lnTo>
                  <a:pt x="283463" y="272603"/>
                </a:lnTo>
                <a:lnTo>
                  <a:pt x="280613" y="264983"/>
                </a:lnTo>
                <a:close/>
              </a:path>
              <a:path w="727075" h="393700">
                <a:moveTo>
                  <a:pt x="300736" y="181163"/>
                </a:moveTo>
                <a:lnTo>
                  <a:pt x="278383" y="190053"/>
                </a:lnTo>
                <a:lnTo>
                  <a:pt x="320548" y="300543"/>
                </a:lnTo>
                <a:lnTo>
                  <a:pt x="344677" y="291653"/>
                </a:lnTo>
                <a:lnTo>
                  <a:pt x="325500" y="240853"/>
                </a:lnTo>
                <a:lnTo>
                  <a:pt x="322288" y="231963"/>
                </a:lnTo>
                <a:lnTo>
                  <a:pt x="319897" y="224343"/>
                </a:lnTo>
                <a:lnTo>
                  <a:pt x="318339" y="219263"/>
                </a:lnTo>
                <a:lnTo>
                  <a:pt x="317626" y="214183"/>
                </a:lnTo>
                <a:lnTo>
                  <a:pt x="317119" y="209103"/>
                </a:lnTo>
                <a:lnTo>
                  <a:pt x="318135" y="204023"/>
                </a:lnTo>
                <a:lnTo>
                  <a:pt x="321944" y="197673"/>
                </a:lnTo>
                <a:lnTo>
                  <a:pt x="306831" y="197673"/>
                </a:lnTo>
                <a:lnTo>
                  <a:pt x="300736" y="181163"/>
                </a:lnTo>
                <a:close/>
              </a:path>
              <a:path w="727075" h="393700">
                <a:moveTo>
                  <a:pt x="89050" y="289113"/>
                </a:moveTo>
                <a:lnTo>
                  <a:pt x="63118" y="289113"/>
                </a:lnTo>
                <a:lnTo>
                  <a:pt x="53951" y="290383"/>
                </a:lnTo>
                <a:lnTo>
                  <a:pt x="95123" y="290383"/>
                </a:lnTo>
                <a:lnTo>
                  <a:pt x="89050" y="289113"/>
                </a:lnTo>
                <a:close/>
              </a:path>
              <a:path w="727075" h="393700">
                <a:moveTo>
                  <a:pt x="373453" y="191323"/>
                </a:moveTo>
                <a:lnTo>
                  <a:pt x="336169" y="191323"/>
                </a:lnTo>
                <a:lnTo>
                  <a:pt x="339344" y="192593"/>
                </a:lnTo>
                <a:lnTo>
                  <a:pt x="342645" y="193863"/>
                </a:lnTo>
                <a:lnTo>
                  <a:pt x="345439" y="196403"/>
                </a:lnTo>
                <a:lnTo>
                  <a:pt x="347725" y="198943"/>
                </a:lnTo>
                <a:lnTo>
                  <a:pt x="350138" y="202753"/>
                </a:lnTo>
                <a:lnTo>
                  <a:pt x="353441" y="210373"/>
                </a:lnTo>
                <a:lnTo>
                  <a:pt x="379349" y="277683"/>
                </a:lnTo>
                <a:lnTo>
                  <a:pt x="403351" y="268793"/>
                </a:lnTo>
                <a:lnTo>
                  <a:pt x="377189" y="200213"/>
                </a:lnTo>
                <a:lnTo>
                  <a:pt x="374068" y="192593"/>
                </a:lnTo>
                <a:lnTo>
                  <a:pt x="373453" y="191323"/>
                </a:lnTo>
                <a:close/>
              </a:path>
              <a:path w="727075" h="393700">
                <a:moveTo>
                  <a:pt x="133604" y="200213"/>
                </a:moveTo>
                <a:lnTo>
                  <a:pt x="115950" y="226883"/>
                </a:lnTo>
                <a:lnTo>
                  <a:pt x="124460" y="248473"/>
                </a:lnTo>
                <a:lnTo>
                  <a:pt x="113283" y="252283"/>
                </a:lnTo>
                <a:lnTo>
                  <a:pt x="122300" y="276413"/>
                </a:lnTo>
                <a:lnTo>
                  <a:pt x="133350" y="271333"/>
                </a:lnTo>
                <a:lnTo>
                  <a:pt x="160781" y="271333"/>
                </a:lnTo>
                <a:lnTo>
                  <a:pt x="157352" y="262443"/>
                </a:lnTo>
                <a:lnTo>
                  <a:pt x="173736" y="256093"/>
                </a:lnTo>
                <a:lnTo>
                  <a:pt x="167315" y="239583"/>
                </a:lnTo>
                <a:lnTo>
                  <a:pt x="148462" y="239583"/>
                </a:lnTo>
                <a:lnTo>
                  <a:pt x="133604" y="200213"/>
                </a:lnTo>
                <a:close/>
              </a:path>
              <a:path w="727075" h="393700">
                <a:moveTo>
                  <a:pt x="96742" y="254823"/>
                </a:moveTo>
                <a:lnTo>
                  <a:pt x="55753" y="254823"/>
                </a:lnTo>
                <a:lnTo>
                  <a:pt x="60706" y="256093"/>
                </a:lnTo>
                <a:lnTo>
                  <a:pt x="65659" y="258633"/>
                </a:lnTo>
                <a:lnTo>
                  <a:pt x="70231" y="262443"/>
                </a:lnTo>
                <a:lnTo>
                  <a:pt x="74422" y="270063"/>
                </a:lnTo>
                <a:lnTo>
                  <a:pt x="99313" y="259903"/>
                </a:lnTo>
                <a:lnTo>
                  <a:pt x="96742" y="254823"/>
                </a:lnTo>
                <a:close/>
              </a:path>
              <a:path w="727075" h="393700">
                <a:moveTo>
                  <a:pt x="458076" y="158303"/>
                </a:moveTo>
                <a:lnTo>
                  <a:pt x="431164" y="158303"/>
                </a:lnTo>
                <a:lnTo>
                  <a:pt x="429768" y="163383"/>
                </a:lnTo>
                <a:lnTo>
                  <a:pt x="427736" y="169733"/>
                </a:lnTo>
                <a:lnTo>
                  <a:pt x="425069" y="179893"/>
                </a:lnTo>
                <a:lnTo>
                  <a:pt x="409194" y="240853"/>
                </a:lnTo>
                <a:lnTo>
                  <a:pt x="417956" y="263713"/>
                </a:lnTo>
                <a:lnTo>
                  <a:pt x="499110" y="231963"/>
                </a:lnTo>
                <a:lnTo>
                  <a:pt x="496633" y="225613"/>
                </a:lnTo>
                <a:lnTo>
                  <a:pt x="439800" y="225613"/>
                </a:lnTo>
                <a:lnTo>
                  <a:pt x="445896" y="205293"/>
                </a:lnTo>
                <a:lnTo>
                  <a:pt x="458076" y="158303"/>
                </a:lnTo>
                <a:close/>
              </a:path>
              <a:path w="727075" h="393700">
                <a:moveTo>
                  <a:pt x="241045" y="205293"/>
                </a:moveTo>
                <a:lnTo>
                  <a:pt x="235906" y="205293"/>
                </a:lnTo>
                <a:lnTo>
                  <a:pt x="230028" y="206563"/>
                </a:lnTo>
                <a:lnTo>
                  <a:pt x="223436" y="207833"/>
                </a:lnTo>
                <a:lnTo>
                  <a:pt x="190188" y="233233"/>
                </a:lnTo>
                <a:lnTo>
                  <a:pt x="188320" y="249743"/>
                </a:lnTo>
                <a:lnTo>
                  <a:pt x="188849" y="257363"/>
                </a:lnTo>
                <a:lnTo>
                  <a:pt x="212470" y="253553"/>
                </a:lnTo>
                <a:lnTo>
                  <a:pt x="211962" y="247203"/>
                </a:lnTo>
                <a:lnTo>
                  <a:pt x="212598" y="243393"/>
                </a:lnTo>
                <a:lnTo>
                  <a:pt x="214375" y="239583"/>
                </a:lnTo>
                <a:lnTo>
                  <a:pt x="216026" y="237043"/>
                </a:lnTo>
                <a:lnTo>
                  <a:pt x="219075" y="234503"/>
                </a:lnTo>
                <a:lnTo>
                  <a:pt x="227583" y="231963"/>
                </a:lnTo>
                <a:lnTo>
                  <a:pt x="231139" y="230693"/>
                </a:lnTo>
                <a:lnTo>
                  <a:pt x="267515" y="230693"/>
                </a:lnTo>
                <a:lnTo>
                  <a:pt x="266995" y="229423"/>
                </a:lnTo>
                <a:lnTo>
                  <a:pt x="247523" y="206563"/>
                </a:lnTo>
                <a:lnTo>
                  <a:pt x="241045" y="205293"/>
                </a:lnTo>
                <a:close/>
              </a:path>
              <a:path w="727075" h="393700">
                <a:moveTo>
                  <a:pt x="164845" y="233233"/>
                </a:moveTo>
                <a:lnTo>
                  <a:pt x="148462" y="239583"/>
                </a:lnTo>
                <a:lnTo>
                  <a:pt x="167315" y="239583"/>
                </a:lnTo>
                <a:lnTo>
                  <a:pt x="164845" y="233233"/>
                </a:lnTo>
                <a:close/>
              </a:path>
              <a:path w="727075" h="393700">
                <a:moveTo>
                  <a:pt x="489204" y="206563"/>
                </a:moveTo>
                <a:lnTo>
                  <a:pt x="450342" y="221803"/>
                </a:lnTo>
                <a:lnTo>
                  <a:pt x="446405" y="223073"/>
                </a:lnTo>
                <a:lnTo>
                  <a:pt x="439800" y="225613"/>
                </a:lnTo>
                <a:lnTo>
                  <a:pt x="496633" y="225613"/>
                </a:lnTo>
                <a:lnTo>
                  <a:pt x="489204" y="206563"/>
                </a:lnTo>
                <a:close/>
              </a:path>
              <a:path w="727075" h="393700">
                <a:moveTo>
                  <a:pt x="560007" y="120203"/>
                </a:moveTo>
                <a:lnTo>
                  <a:pt x="528701" y="120203"/>
                </a:lnTo>
                <a:lnTo>
                  <a:pt x="530860" y="121473"/>
                </a:lnTo>
                <a:lnTo>
                  <a:pt x="534035" y="124013"/>
                </a:lnTo>
                <a:lnTo>
                  <a:pt x="536067" y="127823"/>
                </a:lnTo>
                <a:lnTo>
                  <a:pt x="538352" y="134173"/>
                </a:lnTo>
                <a:lnTo>
                  <a:pt x="535140" y="137983"/>
                </a:lnTo>
                <a:lnTo>
                  <a:pt x="530653" y="141793"/>
                </a:lnTo>
                <a:lnTo>
                  <a:pt x="524904" y="145603"/>
                </a:lnTo>
                <a:lnTo>
                  <a:pt x="517906" y="150683"/>
                </a:lnTo>
                <a:lnTo>
                  <a:pt x="509524" y="155763"/>
                </a:lnTo>
                <a:lnTo>
                  <a:pt x="503808" y="160843"/>
                </a:lnTo>
                <a:lnTo>
                  <a:pt x="500633" y="165923"/>
                </a:lnTo>
                <a:lnTo>
                  <a:pt x="497586" y="169733"/>
                </a:lnTo>
                <a:lnTo>
                  <a:pt x="495807" y="174813"/>
                </a:lnTo>
                <a:lnTo>
                  <a:pt x="494792" y="186243"/>
                </a:lnTo>
                <a:lnTo>
                  <a:pt x="495681" y="192593"/>
                </a:lnTo>
                <a:lnTo>
                  <a:pt x="498094" y="197673"/>
                </a:lnTo>
                <a:lnTo>
                  <a:pt x="501261" y="205293"/>
                </a:lnTo>
                <a:lnTo>
                  <a:pt x="505237" y="210373"/>
                </a:lnTo>
                <a:lnTo>
                  <a:pt x="510024" y="215453"/>
                </a:lnTo>
                <a:lnTo>
                  <a:pt x="515619" y="219263"/>
                </a:lnTo>
                <a:lnTo>
                  <a:pt x="527796" y="221803"/>
                </a:lnTo>
                <a:lnTo>
                  <a:pt x="534140" y="221803"/>
                </a:lnTo>
                <a:lnTo>
                  <a:pt x="540638" y="219263"/>
                </a:lnTo>
                <a:lnTo>
                  <a:pt x="545973" y="217993"/>
                </a:lnTo>
                <a:lnTo>
                  <a:pt x="561873" y="197673"/>
                </a:lnTo>
                <a:lnTo>
                  <a:pt x="532511" y="197673"/>
                </a:lnTo>
                <a:lnTo>
                  <a:pt x="528955" y="195133"/>
                </a:lnTo>
                <a:lnTo>
                  <a:pt x="525271" y="193863"/>
                </a:lnTo>
                <a:lnTo>
                  <a:pt x="522605" y="190053"/>
                </a:lnTo>
                <a:lnTo>
                  <a:pt x="520954" y="186243"/>
                </a:lnTo>
                <a:lnTo>
                  <a:pt x="519556" y="182433"/>
                </a:lnTo>
                <a:lnTo>
                  <a:pt x="519556" y="178623"/>
                </a:lnTo>
                <a:lnTo>
                  <a:pt x="520954" y="176083"/>
                </a:lnTo>
                <a:lnTo>
                  <a:pt x="522350" y="172273"/>
                </a:lnTo>
                <a:lnTo>
                  <a:pt x="526414" y="168463"/>
                </a:lnTo>
                <a:lnTo>
                  <a:pt x="533019" y="163383"/>
                </a:lnTo>
                <a:lnTo>
                  <a:pt x="538861" y="159573"/>
                </a:lnTo>
                <a:lnTo>
                  <a:pt x="543051" y="155763"/>
                </a:lnTo>
                <a:lnTo>
                  <a:pt x="545719" y="153223"/>
                </a:lnTo>
                <a:lnTo>
                  <a:pt x="572230" y="153223"/>
                </a:lnTo>
                <a:lnTo>
                  <a:pt x="562610" y="126553"/>
                </a:lnTo>
                <a:lnTo>
                  <a:pt x="560007" y="120203"/>
                </a:lnTo>
                <a:close/>
              </a:path>
              <a:path w="727075" h="393700">
                <a:moveTo>
                  <a:pt x="592708" y="193863"/>
                </a:moveTo>
                <a:lnTo>
                  <a:pt x="563244" y="193863"/>
                </a:lnTo>
                <a:lnTo>
                  <a:pt x="570992" y="205293"/>
                </a:lnTo>
                <a:lnTo>
                  <a:pt x="594741" y="196403"/>
                </a:lnTo>
                <a:lnTo>
                  <a:pt x="592708" y="193863"/>
                </a:lnTo>
                <a:close/>
              </a:path>
              <a:path w="727075" h="393700">
                <a:moveTo>
                  <a:pt x="343281" y="163383"/>
                </a:moveTo>
                <a:lnTo>
                  <a:pt x="308482" y="190053"/>
                </a:lnTo>
                <a:lnTo>
                  <a:pt x="306831" y="197673"/>
                </a:lnTo>
                <a:lnTo>
                  <a:pt x="321944" y="197673"/>
                </a:lnTo>
                <a:lnTo>
                  <a:pt x="322706" y="196403"/>
                </a:lnTo>
                <a:lnTo>
                  <a:pt x="325755" y="193863"/>
                </a:lnTo>
                <a:lnTo>
                  <a:pt x="329819" y="192593"/>
                </a:lnTo>
                <a:lnTo>
                  <a:pt x="332994" y="191323"/>
                </a:lnTo>
                <a:lnTo>
                  <a:pt x="373453" y="191323"/>
                </a:lnTo>
                <a:lnTo>
                  <a:pt x="367920" y="179893"/>
                </a:lnTo>
                <a:lnTo>
                  <a:pt x="360806" y="171003"/>
                </a:lnTo>
                <a:lnTo>
                  <a:pt x="355726" y="167193"/>
                </a:lnTo>
                <a:lnTo>
                  <a:pt x="349504" y="165923"/>
                </a:lnTo>
                <a:lnTo>
                  <a:pt x="343281" y="163383"/>
                </a:lnTo>
                <a:close/>
              </a:path>
              <a:path w="727075" h="393700">
                <a:moveTo>
                  <a:pt x="572230" y="153223"/>
                </a:moveTo>
                <a:lnTo>
                  <a:pt x="545719" y="153223"/>
                </a:lnTo>
                <a:lnTo>
                  <a:pt x="547877" y="159573"/>
                </a:lnTo>
                <a:lnTo>
                  <a:pt x="551180" y="168463"/>
                </a:lnTo>
                <a:lnTo>
                  <a:pt x="552704" y="173543"/>
                </a:lnTo>
                <a:lnTo>
                  <a:pt x="536320" y="197673"/>
                </a:lnTo>
                <a:lnTo>
                  <a:pt x="561873" y="197673"/>
                </a:lnTo>
                <a:lnTo>
                  <a:pt x="563244" y="193863"/>
                </a:lnTo>
                <a:lnTo>
                  <a:pt x="592708" y="193863"/>
                </a:lnTo>
                <a:lnTo>
                  <a:pt x="590676" y="191323"/>
                </a:lnTo>
                <a:lnTo>
                  <a:pt x="587375" y="187513"/>
                </a:lnTo>
                <a:lnTo>
                  <a:pt x="584707" y="182433"/>
                </a:lnTo>
                <a:lnTo>
                  <a:pt x="582168" y="178623"/>
                </a:lnTo>
                <a:lnTo>
                  <a:pt x="579119" y="171003"/>
                </a:lnTo>
                <a:lnTo>
                  <a:pt x="575437" y="162113"/>
                </a:lnTo>
                <a:lnTo>
                  <a:pt x="572230" y="153223"/>
                </a:lnTo>
                <a:close/>
              </a:path>
              <a:path w="727075" h="393700">
                <a:moveTo>
                  <a:pt x="454151" y="122743"/>
                </a:moveTo>
                <a:lnTo>
                  <a:pt x="378968" y="150683"/>
                </a:lnTo>
                <a:lnTo>
                  <a:pt x="388238" y="176083"/>
                </a:lnTo>
                <a:lnTo>
                  <a:pt x="424814" y="160843"/>
                </a:lnTo>
                <a:lnTo>
                  <a:pt x="428370" y="159573"/>
                </a:lnTo>
                <a:lnTo>
                  <a:pt x="431164" y="158303"/>
                </a:lnTo>
                <a:lnTo>
                  <a:pt x="458076" y="158303"/>
                </a:lnTo>
                <a:lnTo>
                  <a:pt x="462025" y="143063"/>
                </a:lnTo>
                <a:lnTo>
                  <a:pt x="454151" y="122743"/>
                </a:lnTo>
                <a:close/>
              </a:path>
              <a:path w="727075" h="393700">
                <a:moveTo>
                  <a:pt x="539495" y="94803"/>
                </a:moveTo>
                <a:lnTo>
                  <a:pt x="521954" y="94803"/>
                </a:lnTo>
                <a:lnTo>
                  <a:pt x="515391" y="96073"/>
                </a:lnTo>
                <a:lnTo>
                  <a:pt x="482090" y="122743"/>
                </a:lnTo>
                <a:lnTo>
                  <a:pt x="480231" y="137983"/>
                </a:lnTo>
                <a:lnTo>
                  <a:pt x="480821" y="145603"/>
                </a:lnTo>
                <a:lnTo>
                  <a:pt x="504444" y="141793"/>
                </a:lnTo>
                <a:lnTo>
                  <a:pt x="503936" y="135443"/>
                </a:lnTo>
                <a:lnTo>
                  <a:pt x="504570" y="131633"/>
                </a:lnTo>
                <a:lnTo>
                  <a:pt x="506221" y="129093"/>
                </a:lnTo>
                <a:lnTo>
                  <a:pt x="508000" y="125283"/>
                </a:lnTo>
                <a:lnTo>
                  <a:pt x="511048" y="124013"/>
                </a:lnTo>
                <a:lnTo>
                  <a:pt x="515366" y="121473"/>
                </a:lnTo>
                <a:lnTo>
                  <a:pt x="519556" y="120203"/>
                </a:lnTo>
                <a:lnTo>
                  <a:pt x="560007" y="120203"/>
                </a:lnTo>
                <a:lnTo>
                  <a:pt x="558966" y="117663"/>
                </a:lnTo>
                <a:lnTo>
                  <a:pt x="555466" y="111313"/>
                </a:lnTo>
                <a:lnTo>
                  <a:pt x="552108" y="104963"/>
                </a:lnTo>
                <a:lnTo>
                  <a:pt x="548894" y="101153"/>
                </a:lnTo>
                <a:lnTo>
                  <a:pt x="544830" y="97343"/>
                </a:lnTo>
                <a:lnTo>
                  <a:pt x="539495" y="94803"/>
                </a:lnTo>
                <a:close/>
              </a:path>
              <a:path w="727075" h="393700">
                <a:moveTo>
                  <a:pt x="663067" y="118856"/>
                </a:moveTo>
                <a:lnTo>
                  <a:pt x="641095" y="131175"/>
                </a:lnTo>
                <a:lnTo>
                  <a:pt x="646241" y="140053"/>
                </a:lnTo>
                <a:lnTo>
                  <a:pt x="652160" y="147431"/>
                </a:lnTo>
                <a:lnTo>
                  <a:pt x="658866" y="153285"/>
                </a:lnTo>
                <a:lnTo>
                  <a:pt x="666369" y="157591"/>
                </a:lnTo>
                <a:lnTo>
                  <a:pt x="674375" y="160355"/>
                </a:lnTo>
                <a:lnTo>
                  <a:pt x="682418" y="161417"/>
                </a:lnTo>
                <a:lnTo>
                  <a:pt x="690532" y="160787"/>
                </a:lnTo>
                <a:lnTo>
                  <a:pt x="721997" y="136001"/>
                </a:lnTo>
                <a:lnTo>
                  <a:pt x="684783" y="136001"/>
                </a:lnTo>
                <a:lnTo>
                  <a:pt x="680085" y="135620"/>
                </a:lnTo>
                <a:lnTo>
                  <a:pt x="675258" y="133080"/>
                </a:lnTo>
                <a:lnTo>
                  <a:pt x="670560" y="130540"/>
                </a:lnTo>
                <a:lnTo>
                  <a:pt x="666369" y="125841"/>
                </a:lnTo>
                <a:lnTo>
                  <a:pt x="663067" y="118856"/>
                </a:lnTo>
                <a:close/>
              </a:path>
              <a:path w="727075" h="393700">
                <a:moveTo>
                  <a:pt x="716621" y="82788"/>
                </a:moveTo>
                <a:lnTo>
                  <a:pt x="675894" y="82788"/>
                </a:lnTo>
                <a:lnTo>
                  <a:pt x="680719" y="83423"/>
                </a:lnTo>
                <a:lnTo>
                  <a:pt x="685673" y="86344"/>
                </a:lnTo>
                <a:lnTo>
                  <a:pt x="690499" y="89392"/>
                </a:lnTo>
                <a:lnTo>
                  <a:pt x="694436" y="94599"/>
                </a:lnTo>
                <a:lnTo>
                  <a:pt x="700277" y="109966"/>
                </a:lnTo>
                <a:lnTo>
                  <a:pt x="700913" y="116951"/>
                </a:lnTo>
                <a:lnTo>
                  <a:pt x="697611" y="128635"/>
                </a:lnTo>
                <a:lnTo>
                  <a:pt x="694182" y="132445"/>
                </a:lnTo>
                <a:lnTo>
                  <a:pt x="689229" y="134350"/>
                </a:lnTo>
                <a:lnTo>
                  <a:pt x="684783" y="136001"/>
                </a:lnTo>
                <a:lnTo>
                  <a:pt x="721997" y="136001"/>
                </a:lnTo>
                <a:lnTo>
                  <a:pt x="723264" y="133461"/>
                </a:lnTo>
                <a:lnTo>
                  <a:pt x="725932" y="124077"/>
                </a:lnTo>
                <a:lnTo>
                  <a:pt x="726694" y="114395"/>
                </a:lnTo>
                <a:lnTo>
                  <a:pt x="725551" y="104403"/>
                </a:lnTo>
                <a:lnTo>
                  <a:pt x="722502" y="94091"/>
                </a:lnTo>
                <a:lnTo>
                  <a:pt x="719453" y="87326"/>
                </a:lnTo>
                <a:lnTo>
                  <a:pt x="716621" y="82788"/>
                </a:lnTo>
                <a:close/>
              </a:path>
              <a:path w="727075" h="393700">
                <a:moveTo>
                  <a:pt x="689772" y="25638"/>
                </a:moveTo>
                <a:lnTo>
                  <a:pt x="651001" y="25638"/>
                </a:lnTo>
                <a:lnTo>
                  <a:pt x="654938" y="25892"/>
                </a:lnTo>
                <a:lnTo>
                  <a:pt x="658621" y="27797"/>
                </a:lnTo>
                <a:lnTo>
                  <a:pt x="669798" y="50657"/>
                </a:lnTo>
                <a:lnTo>
                  <a:pt x="665226" y="60309"/>
                </a:lnTo>
                <a:lnTo>
                  <a:pt x="660907" y="63865"/>
                </a:lnTo>
                <a:lnTo>
                  <a:pt x="654557" y="66024"/>
                </a:lnTo>
                <a:lnTo>
                  <a:pt x="661162" y="90916"/>
                </a:lnTo>
                <a:lnTo>
                  <a:pt x="664844" y="87868"/>
                </a:lnTo>
                <a:lnTo>
                  <a:pt x="668146" y="85709"/>
                </a:lnTo>
                <a:lnTo>
                  <a:pt x="671321" y="84566"/>
                </a:lnTo>
                <a:lnTo>
                  <a:pt x="675894" y="82788"/>
                </a:lnTo>
                <a:lnTo>
                  <a:pt x="716621" y="82788"/>
                </a:lnTo>
                <a:lnTo>
                  <a:pt x="715819" y="81502"/>
                </a:lnTo>
                <a:lnTo>
                  <a:pt x="711590" y="76606"/>
                </a:lnTo>
                <a:lnTo>
                  <a:pt x="706755" y="72628"/>
                </a:lnTo>
                <a:lnTo>
                  <a:pt x="699896" y="67929"/>
                </a:lnTo>
                <a:lnTo>
                  <a:pt x="695753" y="66786"/>
                </a:lnTo>
                <a:lnTo>
                  <a:pt x="684911" y="66786"/>
                </a:lnTo>
                <a:lnTo>
                  <a:pt x="689356" y="60436"/>
                </a:lnTo>
                <a:lnTo>
                  <a:pt x="692150" y="53959"/>
                </a:lnTo>
                <a:lnTo>
                  <a:pt x="693038" y="47482"/>
                </a:lnTo>
                <a:lnTo>
                  <a:pt x="694055" y="41005"/>
                </a:lnTo>
                <a:lnTo>
                  <a:pt x="693293" y="34401"/>
                </a:lnTo>
                <a:lnTo>
                  <a:pt x="690752" y="27670"/>
                </a:lnTo>
                <a:lnTo>
                  <a:pt x="689772" y="25638"/>
                </a:lnTo>
                <a:close/>
              </a:path>
              <a:path w="727075" h="393700">
                <a:moveTo>
                  <a:pt x="692531" y="65897"/>
                </a:moveTo>
                <a:lnTo>
                  <a:pt x="684911" y="66786"/>
                </a:lnTo>
                <a:lnTo>
                  <a:pt x="695753" y="66786"/>
                </a:lnTo>
                <a:lnTo>
                  <a:pt x="692531" y="65897"/>
                </a:lnTo>
                <a:close/>
              </a:path>
              <a:path w="727075" h="393700">
                <a:moveTo>
                  <a:pt x="655113" y="0"/>
                </a:moveTo>
                <a:lnTo>
                  <a:pt x="616838" y="21955"/>
                </a:lnTo>
                <a:lnTo>
                  <a:pt x="613235" y="37496"/>
                </a:lnTo>
                <a:lnTo>
                  <a:pt x="613458" y="46720"/>
                </a:lnTo>
                <a:lnTo>
                  <a:pt x="613545" y="47482"/>
                </a:lnTo>
                <a:lnTo>
                  <a:pt x="615061" y="57515"/>
                </a:lnTo>
                <a:lnTo>
                  <a:pt x="639063" y="53578"/>
                </a:lnTo>
                <a:lnTo>
                  <a:pt x="637032" y="46720"/>
                </a:lnTo>
                <a:lnTo>
                  <a:pt x="636777" y="40878"/>
                </a:lnTo>
                <a:lnTo>
                  <a:pt x="640080" y="31734"/>
                </a:lnTo>
                <a:lnTo>
                  <a:pt x="643001" y="28686"/>
                </a:lnTo>
                <a:lnTo>
                  <a:pt x="647064" y="27162"/>
                </a:lnTo>
                <a:lnTo>
                  <a:pt x="651001" y="25638"/>
                </a:lnTo>
                <a:lnTo>
                  <a:pt x="689772" y="25638"/>
                </a:lnTo>
                <a:lnTo>
                  <a:pt x="687399" y="20718"/>
                </a:lnTo>
                <a:lnTo>
                  <a:pt x="682879" y="14541"/>
                </a:lnTo>
                <a:lnTo>
                  <a:pt x="677215" y="9149"/>
                </a:lnTo>
                <a:lnTo>
                  <a:pt x="670432" y="4556"/>
                </a:lnTo>
                <a:lnTo>
                  <a:pt x="662934" y="1367"/>
                </a:lnTo>
                <a:lnTo>
                  <a:pt x="655113" y="0"/>
                </a:lnTo>
                <a:close/>
              </a:path>
            </a:pathLst>
          </a:custGeom>
          <a:solidFill>
            <a:srgbClr val="FFFF00"/>
          </a:solid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6179185">
              <a:lnSpc>
                <a:spcPct val="100000"/>
              </a:lnSpc>
              <a:spcBef>
                <a:spcPts val="95"/>
              </a:spcBef>
            </a:pPr>
            <a:r>
              <a:rPr spc="-5" dirty="0"/>
              <a:t>Rain on the</a:t>
            </a:r>
            <a:r>
              <a:rPr spc="-35" dirty="0"/>
              <a:t> </a:t>
            </a:r>
            <a:r>
              <a:rPr spc="-5" dirty="0"/>
              <a:t>Roof</a:t>
            </a:r>
          </a:p>
        </p:txBody>
      </p:sp>
      <p:sp>
        <p:nvSpPr>
          <p:cNvPr id="3" name="object 3"/>
          <p:cNvSpPr txBox="1"/>
          <p:nvPr/>
        </p:nvSpPr>
        <p:spPr>
          <a:xfrm>
            <a:off x="870610" y="1516202"/>
            <a:ext cx="7748270" cy="3025775"/>
          </a:xfrm>
          <a:prstGeom prst="rect">
            <a:avLst/>
          </a:prstGeom>
        </p:spPr>
        <p:txBody>
          <a:bodyPr vert="horz" wrap="square" lIns="0" tIns="10160" rIns="0" bIns="0" rtlCol="0">
            <a:spAutoFit/>
          </a:bodyPr>
          <a:lstStyle/>
          <a:p>
            <a:pPr marL="12700" marR="5080" algn="just">
              <a:lnSpc>
                <a:spcPct val="100499"/>
              </a:lnSpc>
              <a:spcBef>
                <a:spcPts val="80"/>
              </a:spcBef>
            </a:pPr>
            <a:r>
              <a:rPr sz="2800" spc="-5" dirty="0">
                <a:solidFill>
                  <a:srgbClr val="001F5F"/>
                </a:solidFill>
                <a:latin typeface="Arial Narrow"/>
                <a:cs typeface="Arial Narrow"/>
              </a:rPr>
              <a:t>His </a:t>
            </a:r>
            <a:r>
              <a:rPr sz="2800" spc="-10" dirty="0">
                <a:solidFill>
                  <a:srgbClr val="001F5F"/>
                </a:solidFill>
                <a:latin typeface="Arial Narrow"/>
                <a:cs typeface="Arial Narrow"/>
              </a:rPr>
              <a:t>mother </a:t>
            </a:r>
            <a:r>
              <a:rPr sz="2800" spc="-5" dirty="0">
                <a:solidFill>
                  <a:srgbClr val="001F5F"/>
                </a:solidFill>
                <a:latin typeface="Arial Narrow"/>
                <a:cs typeface="Arial Narrow"/>
              </a:rPr>
              <a:t>would make a point </a:t>
            </a:r>
            <a:r>
              <a:rPr sz="2800" dirty="0">
                <a:solidFill>
                  <a:srgbClr val="001F5F"/>
                </a:solidFill>
                <a:latin typeface="Arial Narrow"/>
                <a:cs typeface="Arial Narrow"/>
              </a:rPr>
              <a:t>to </a:t>
            </a:r>
            <a:r>
              <a:rPr sz="2800" spc="-5" dirty="0">
                <a:solidFill>
                  <a:srgbClr val="001F5F"/>
                </a:solidFill>
                <a:latin typeface="Arial Narrow"/>
                <a:cs typeface="Arial Narrow"/>
              </a:rPr>
              <a:t>look at them every night,  for </a:t>
            </a:r>
            <a:r>
              <a:rPr sz="2800" spc="-10" dirty="0">
                <a:solidFill>
                  <a:srgbClr val="001F5F"/>
                </a:solidFill>
                <a:latin typeface="Arial Narrow"/>
                <a:cs typeface="Arial Narrow"/>
              </a:rPr>
              <a:t>she </a:t>
            </a:r>
            <a:r>
              <a:rPr sz="2800" spc="-5" dirty="0">
                <a:solidFill>
                  <a:srgbClr val="001F5F"/>
                </a:solidFill>
                <a:latin typeface="Arial Narrow"/>
                <a:cs typeface="Arial Narrow"/>
              </a:rPr>
              <a:t>knew </a:t>
            </a:r>
            <a:r>
              <a:rPr sz="2800" spc="-10" dirty="0">
                <a:solidFill>
                  <a:srgbClr val="001F5F"/>
                </a:solidFill>
                <a:latin typeface="Arial Narrow"/>
                <a:cs typeface="Arial Narrow"/>
              </a:rPr>
              <a:t>she </a:t>
            </a:r>
            <a:r>
              <a:rPr sz="2800" dirty="0">
                <a:solidFill>
                  <a:srgbClr val="001F5F"/>
                </a:solidFill>
                <a:latin typeface="Arial Narrow"/>
                <a:cs typeface="Arial Narrow"/>
              </a:rPr>
              <a:t>would </a:t>
            </a:r>
            <a:r>
              <a:rPr sz="2800" spc="-5" dirty="0">
                <a:solidFill>
                  <a:srgbClr val="001F5F"/>
                </a:solidFill>
                <a:latin typeface="Arial Narrow"/>
                <a:cs typeface="Arial Narrow"/>
              </a:rPr>
              <a:t>not see them again till the </a:t>
            </a:r>
            <a:r>
              <a:rPr sz="2800" spc="-10" dirty="0">
                <a:solidFill>
                  <a:srgbClr val="001F5F"/>
                </a:solidFill>
                <a:latin typeface="Arial Narrow"/>
                <a:cs typeface="Arial Narrow"/>
              </a:rPr>
              <a:t>next  morning. </a:t>
            </a:r>
            <a:r>
              <a:rPr sz="2800" spc="-5" dirty="0">
                <a:solidFill>
                  <a:srgbClr val="001F5F"/>
                </a:solidFill>
                <a:latin typeface="Arial Narrow"/>
                <a:cs typeface="Arial Narrow"/>
              </a:rPr>
              <a:t>What the poet remembers </a:t>
            </a:r>
            <a:r>
              <a:rPr sz="2800" spc="-10" dirty="0">
                <a:solidFill>
                  <a:srgbClr val="001F5F"/>
                </a:solidFill>
                <a:latin typeface="Arial Narrow"/>
                <a:cs typeface="Arial Narrow"/>
              </a:rPr>
              <a:t>more </a:t>
            </a:r>
            <a:r>
              <a:rPr sz="2800" spc="-5" dirty="0">
                <a:solidFill>
                  <a:srgbClr val="001F5F"/>
                </a:solidFill>
                <a:latin typeface="Arial Narrow"/>
                <a:cs typeface="Arial Narrow"/>
              </a:rPr>
              <a:t>than anything </a:t>
            </a:r>
            <a:r>
              <a:rPr sz="2800" dirty="0">
                <a:solidFill>
                  <a:srgbClr val="001F5F"/>
                </a:solidFill>
                <a:latin typeface="Arial Narrow"/>
                <a:cs typeface="Arial Narrow"/>
              </a:rPr>
              <a:t>is  </a:t>
            </a:r>
            <a:r>
              <a:rPr sz="2800" spc="-5" dirty="0">
                <a:solidFill>
                  <a:srgbClr val="001F5F"/>
                </a:solidFill>
                <a:latin typeface="Arial Narrow"/>
                <a:cs typeface="Arial Narrow"/>
              </a:rPr>
              <a:t>how </a:t>
            </a:r>
            <a:r>
              <a:rPr sz="2800" spc="-10" dirty="0">
                <a:solidFill>
                  <a:srgbClr val="001F5F"/>
                </a:solidFill>
                <a:latin typeface="Arial Narrow"/>
                <a:cs typeface="Arial Narrow"/>
              </a:rPr>
              <a:t>his </a:t>
            </a:r>
            <a:r>
              <a:rPr sz="2800" spc="-5" dirty="0">
                <a:solidFill>
                  <a:srgbClr val="001F5F"/>
                </a:solidFill>
                <a:latin typeface="Arial Narrow"/>
                <a:cs typeface="Arial Narrow"/>
              </a:rPr>
              <a:t>mother would bend down and </a:t>
            </a:r>
            <a:r>
              <a:rPr sz="2800" dirty="0">
                <a:solidFill>
                  <a:srgbClr val="001F5F"/>
                </a:solidFill>
                <a:latin typeface="Arial Narrow"/>
                <a:cs typeface="Arial Narrow"/>
              </a:rPr>
              <a:t>watch </a:t>
            </a:r>
            <a:r>
              <a:rPr sz="2800" spc="-5" dirty="0">
                <a:solidFill>
                  <a:srgbClr val="001F5F"/>
                </a:solidFill>
                <a:latin typeface="Arial Narrow"/>
                <a:cs typeface="Arial Narrow"/>
              </a:rPr>
              <a:t>over him </a:t>
            </a:r>
            <a:r>
              <a:rPr sz="2800" spc="-15" dirty="0">
                <a:solidFill>
                  <a:srgbClr val="001F5F"/>
                </a:solidFill>
                <a:latin typeface="Arial Narrow"/>
                <a:cs typeface="Arial Narrow"/>
              </a:rPr>
              <a:t>in  </a:t>
            </a:r>
            <a:r>
              <a:rPr sz="2800" spc="-20" dirty="0">
                <a:solidFill>
                  <a:srgbClr val="001F5F"/>
                </a:solidFill>
                <a:latin typeface="Arial Narrow"/>
                <a:cs typeface="Arial Narrow"/>
              </a:rPr>
              <a:t>particular. </a:t>
            </a:r>
            <a:r>
              <a:rPr sz="2800" spc="-5" dirty="0">
                <a:solidFill>
                  <a:srgbClr val="001F5F"/>
                </a:solidFill>
                <a:latin typeface="Arial Narrow"/>
                <a:cs typeface="Arial Narrow"/>
              </a:rPr>
              <a:t>These </a:t>
            </a:r>
            <a:r>
              <a:rPr sz="2800" spc="-10" dirty="0">
                <a:solidFill>
                  <a:srgbClr val="001F5F"/>
                </a:solidFill>
                <a:latin typeface="Arial Narrow"/>
                <a:cs typeface="Arial Narrow"/>
              </a:rPr>
              <a:t>memories </a:t>
            </a:r>
            <a:r>
              <a:rPr sz="2800" spc="-5" dirty="0">
                <a:solidFill>
                  <a:srgbClr val="001F5F"/>
                </a:solidFill>
                <a:latin typeface="Arial Narrow"/>
                <a:cs typeface="Arial Narrow"/>
              </a:rPr>
              <a:t>are evoked as he </a:t>
            </a:r>
            <a:r>
              <a:rPr sz="2800" spc="-10" dirty="0">
                <a:solidFill>
                  <a:srgbClr val="001F5F"/>
                </a:solidFill>
                <a:latin typeface="Arial Narrow"/>
                <a:cs typeface="Arial Narrow"/>
              </a:rPr>
              <a:t>listens </a:t>
            </a:r>
            <a:r>
              <a:rPr sz="2800" spc="-5" dirty="0">
                <a:solidFill>
                  <a:srgbClr val="001F5F"/>
                </a:solidFill>
                <a:latin typeface="Arial Narrow"/>
                <a:cs typeface="Arial Narrow"/>
              </a:rPr>
              <a:t>to </a:t>
            </a:r>
            <a:r>
              <a:rPr sz="2800" dirty="0">
                <a:solidFill>
                  <a:srgbClr val="001F5F"/>
                </a:solidFill>
                <a:latin typeface="Arial Narrow"/>
                <a:cs typeface="Arial Narrow"/>
              </a:rPr>
              <a:t>the  </a:t>
            </a:r>
            <a:r>
              <a:rPr sz="2800" spc="-5" dirty="0">
                <a:solidFill>
                  <a:srgbClr val="001F5F"/>
                </a:solidFill>
                <a:latin typeface="Arial Narrow"/>
                <a:cs typeface="Arial Narrow"/>
              </a:rPr>
              <a:t>repetitive rhythm </a:t>
            </a:r>
            <a:r>
              <a:rPr sz="2800" dirty="0">
                <a:solidFill>
                  <a:srgbClr val="001F5F"/>
                </a:solidFill>
                <a:latin typeface="Arial Narrow"/>
                <a:cs typeface="Arial Narrow"/>
              </a:rPr>
              <a:t>of </a:t>
            </a:r>
            <a:r>
              <a:rPr sz="2800" spc="-5" dirty="0">
                <a:solidFill>
                  <a:srgbClr val="001F5F"/>
                </a:solidFill>
                <a:latin typeface="Arial Narrow"/>
                <a:cs typeface="Arial Narrow"/>
              </a:rPr>
              <a:t>the raindrops as </a:t>
            </a:r>
            <a:r>
              <a:rPr sz="2800" spc="-10" dirty="0">
                <a:solidFill>
                  <a:srgbClr val="001F5F"/>
                </a:solidFill>
                <a:latin typeface="Arial Narrow"/>
                <a:cs typeface="Arial Narrow"/>
              </a:rPr>
              <a:t>they </a:t>
            </a:r>
            <a:r>
              <a:rPr sz="2800" spc="-5" dirty="0">
                <a:solidFill>
                  <a:srgbClr val="001F5F"/>
                </a:solidFill>
                <a:latin typeface="Arial Narrow"/>
                <a:cs typeface="Arial Narrow"/>
              </a:rPr>
              <a:t>are falling on </a:t>
            </a:r>
            <a:r>
              <a:rPr sz="2800" spc="-10" dirty="0">
                <a:solidFill>
                  <a:srgbClr val="001F5F"/>
                </a:solidFill>
                <a:latin typeface="Arial Narrow"/>
                <a:cs typeface="Arial Narrow"/>
              </a:rPr>
              <a:t>his  </a:t>
            </a:r>
            <a:r>
              <a:rPr sz="2800" spc="-5" dirty="0">
                <a:solidFill>
                  <a:srgbClr val="001F5F"/>
                </a:solidFill>
                <a:latin typeface="Arial Narrow"/>
                <a:cs typeface="Arial Narrow"/>
              </a:rPr>
              <a:t>roof.</a:t>
            </a:r>
            <a:endParaRPr sz="2800">
              <a:latin typeface="Arial Narrow"/>
              <a:cs typeface="Arial Narrow"/>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12065" rIns="0" bIns="0" rtlCol="0">
            <a:spAutoFit/>
          </a:bodyPr>
          <a:lstStyle/>
          <a:p>
            <a:pPr marL="6179185">
              <a:lnSpc>
                <a:spcPct val="100000"/>
              </a:lnSpc>
              <a:spcBef>
                <a:spcPts val="95"/>
              </a:spcBef>
            </a:pPr>
            <a:r>
              <a:rPr spc="-5" dirty="0"/>
              <a:t>Rain on the</a:t>
            </a:r>
            <a:r>
              <a:rPr spc="-35" dirty="0"/>
              <a:t> </a:t>
            </a:r>
            <a:r>
              <a:rPr spc="-5" dirty="0"/>
              <a:t>Roof</a:t>
            </a:r>
          </a:p>
        </p:txBody>
      </p:sp>
      <p:sp>
        <p:nvSpPr>
          <p:cNvPr id="3" name="object 3"/>
          <p:cNvSpPr/>
          <p:nvPr/>
        </p:nvSpPr>
        <p:spPr>
          <a:xfrm>
            <a:off x="786383" y="1673351"/>
            <a:ext cx="7714488" cy="2112264"/>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6795007" y="4168546"/>
            <a:ext cx="1370330" cy="452120"/>
          </a:xfrm>
          <a:prstGeom prst="rect">
            <a:avLst/>
          </a:prstGeom>
        </p:spPr>
        <p:txBody>
          <a:bodyPr vert="horz" wrap="square" lIns="0" tIns="12065" rIns="0" bIns="0" rtlCol="0">
            <a:spAutoFit/>
          </a:bodyPr>
          <a:lstStyle/>
          <a:p>
            <a:pPr marL="12700">
              <a:lnSpc>
                <a:spcPct val="100000"/>
              </a:lnSpc>
              <a:spcBef>
                <a:spcPts val="95"/>
              </a:spcBef>
            </a:pPr>
            <a:r>
              <a:rPr sz="2800" spc="-5" dirty="0">
                <a:solidFill>
                  <a:srgbClr val="6F2F9F"/>
                </a:solidFill>
                <a:latin typeface="Arial"/>
                <a:cs typeface="Arial"/>
              </a:rPr>
              <a:t>The</a:t>
            </a:r>
            <a:r>
              <a:rPr sz="2800" spc="-65" dirty="0">
                <a:solidFill>
                  <a:srgbClr val="6F2F9F"/>
                </a:solidFill>
                <a:latin typeface="Arial"/>
                <a:cs typeface="Arial"/>
              </a:rPr>
              <a:t> </a:t>
            </a:r>
            <a:r>
              <a:rPr sz="2800" spc="-5" dirty="0">
                <a:solidFill>
                  <a:srgbClr val="6F2F9F"/>
                </a:solidFill>
                <a:latin typeface="Arial"/>
                <a:cs typeface="Arial"/>
              </a:rPr>
              <a:t>End</a:t>
            </a:r>
            <a:endParaRPr sz="2800">
              <a:latin typeface="Arial"/>
              <a:cs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755595" cy="5143499"/>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2570988" y="153923"/>
            <a:ext cx="3054095" cy="914400"/>
          </a:xfrm>
          <a:prstGeom prst="rect">
            <a:avLst/>
          </a:prstGeom>
          <a:blipFill>
            <a:blip r:embed="rId3" cstate="print"/>
            <a:stretch>
              <a:fillRect/>
            </a:stretch>
          </a:blipFill>
        </p:spPr>
        <p:txBody>
          <a:bodyPr wrap="square" lIns="0" tIns="0" rIns="0" bIns="0" rtlCol="0"/>
          <a:lstStyle/>
          <a:p>
            <a:endParaRPr/>
          </a:p>
        </p:txBody>
      </p:sp>
      <p:sp>
        <p:nvSpPr>
          <p:cNvPr id="4" name="object 4"/>
          <p:cNvSpPr txBox="1">
            <a:spLocks noGrp="1"/>
          </p:cNvSpPr>
          <p:nvPr>
            <p:ph type="title"/>
          </p:nvPr>
        </p:nvSpPr>
        <p:spPr>
          <a:xfrm>
            <a:off x="2818638" y="251206"/>
            <a:ext cx="2533015" cy="513715"/>
          </a:xfrm>
          <a:prstGeom prst="rect">
            <a:avLst/>
          </a:prstGeom>
        </p:spPr>
        <p:txBody>
          <a:bodyPr vert="horz" wrap="square" lIns="0" tIns="13335" rIns="0" bIns="0" rtlCol="0">
            <a:spAutoFit/>
          </a:bodyPr>
          <a:lstStyle/>
          <a:p>
            <a:pPr marL="12700">
              <a:lnSpc>
                <a:spcPct val="100000"/>
              </a:lnSpc>
              <a:spcBef>
                <a:spcPts val="105"/>
              </a:spcBef>
            </a:pPr>
            <a:r>
              <a:rPr sz="3200" b="0" dirty="0">
                <a:solidFill>
                  <a:srgbClr val="006FC0"/>
                </a:solidFill>
                <a:latin typeface="Calibri"/>
                <a:cs typeface="Calibri"/>
              </a:rPr>
              <a:t>About the</a:t>
            </a:r>
            <a:r>
              <a:rPr sz="3200" b="0" spc="-65" dirty="0">
                <a:solidFill>
                  <a:srgbClr val="006FC0"/>
                </a:solidFill>
                <a:latin typeface="Calibri"/>
                <a:cs typeface="Calibri"/>
              </a:rPr>
              <a:t> </a:t>
            </a:r>
            <a:r>
              <a:rPr sz="3200" b="0" spc="-20" dirty="0">
                <a:solidFill>
                  <a:srgbClr val="006FC0"/>
                </a:solidFill>
                <a:latin typeface="Calibri"/>
                <a:cs typeface="Calibri"/>
              </a:rPr>
              <a:t>Poet</a:t>
            </a:r>
            <a:endParaRPr sz="3200">
              <a:latin typeface="Calibri"/>
              <a:cs typeface="Calibri"/>
            </a:endParaRPr>
          </a:p>
        </p:txBody>
      </p:sp>
      <p:sp>
        <p:nvSpPr>
          <p:cNvPr id="5" name="object 5"/>
          <p:cNvSpPr txBox="1">
            <a:spLocks noGrp="1"/>
          </p:cNvSpPr>
          <p:nvPr>
            <p:ph type="body" idx="1"/>
          </p:nvPr>
        </p:nvSpPr>
        <p:spPr>
          <a:prstGeom prst="rect">
            <a:avLst/>
          </a:prstGeom>
        </p:spPr>
        <p:txBody>
          <a:bodyPr vert="horz" wrap="square" lIns="0" tIns="98425" rIns="0" bIns="0" rtlCol="0">
            <a:spAutoFit/>
          </a:bodyPr>
          <a:lstStyle/>
          <a:p>
            <a:pPr marL="2419350">
              <a:lnSpc>
                <a:spcPct val="100000"/>
              </a:lnSpc>
              <a:spcBef>
                <a:spcPts val="775"/>
              </a:spcBef>
            </a:pPr>
            <a:r>
              <a:rPr spc="-20" dirty="0"/>
              <a:t>Coates</a:t>
            </a:r>
            <a:r>
              <a:rPr spc="10" dirty="0"/>
              <a:t> </a:t>
            </a:r>
            <a:r>
              <a:rPr spc="-10" dirty="0"/>
              <a:t>Kinney:</a:t>
            </a:r>
          </a:p>
          <a:p>
            <a:pPr marL="2333625" marR="5080">
              <a:lnSpc>
                <a:spcPct val="100000"/>
              </a:lnSpc>
              <a:spcBef>
                <a:spcPts val="675"/>
              </a:spcBef>
            </a:pPr>
            <a:r>
              <a:rPr b="0" spc="-10" dirty="0">
                <a:latin typeface="Calibri"/>
                <a:cs typeface="Calibri"/>
              </a:rPr>
              <a:t>(November </a:t>
            </a:r>
            <a:r>
              <a:rPr b="0" spc="-5" dirty="0">
                <a:latin typeface="Calibri"/>
                <a:cs typeface="Calibri"/>
              </a:rPr>
              <a:t>24, 1826 - January 25,  1904) </a:t>
            </a:r>
            <a:r>
              <a:rPr b="0" spc="-15" dirty="0">
                <a:latin typeface="Calibri"/>
                <a:cs typeface="Calibri"/>
              </a:rPr>
              <a:t>was </a:t>
            </a:r>
            <a:r>
              <a:rPr b="0" spc="-5" dirty="0">
                <a:latin typeface="Calibri"/>
                <a:cs typeface="Calibri"/>
              </a:rPr>
              <a:t>a </a:t>
            </a:r>
            <a:r>
              <a:rPr b="0" spc="-45" dirty="0">
                <a:latin typeface="Calibri"/>
                <a:cs typeface="Calibri"/>
              </a:rPr>
              <a:t>lawyer, </a:t>
            </a:r>
            <a:r>
              <a:rPr b="0" spc="-5" dirty="0">
                <a:latin typeface="Calibri"/>
                <a:cs typeface="Calibri"/>
              </a:rPr>
              <a:t>politician,  </a:t>
            </a:r>
            <a:r>
              <a:rPr b="0" spc="-10" dirty="0">
                <a:latin typeface="Calibri"/>
                <a:cs typeface="Calibri"/>
              </a:rPr>
              <a:t>journalist, </a:t>
            </a:r>
            <a:r>
              <a:rPr b="0" spc="-5" dirty="0">
                <a:latin typeface="Calibri"/>
                <a:cs typeface="Calibri"/>
              </a:rPr>
              <a:t>and </a:t>
            </a:r>
            <a:r>
              <a:rPr b="0" spc="-10" dirty="0">
                <a:latin typeface="Calibri"/>
                <a:cs typeface="Calibri"/>
              </a:rPr>
              <a:t>poet </a:t>
            </a:r>
            <a:r>
              <a:rPr b="0" spc="-20" dirty="0">
                <a:latin typeface="Calibri"/>
                <a:cs typeface="Calibri"/>
              </a:rPr>
              <a:t>from </a:t>
            </a:r>
            <a:r>
              <a:rPr b="0" spc="-5" dirty="0">
                <a:latin typeface="Calibri"/>
                <a:cs typeface="Calibri"/>
              </a:rPr>
              <a:t>the </a:t>
            </a:r>
            <a:r>
              <a:rPr b="0" spc="-10" dirty="0">
                <a:latin typeface="Calibri"/>
                <a:cs typeface="Calibri"/>
              </a:rPr>
              <a:t>United  </a:t>
            </a:r>
            <a:r>
              <a:rPr b="0" spc="-15" dirty="0">
                <a:latin typeface="Calibri"/>
                <a:cs typeface="Calibri"/>
              </a:rPr>
              <a:t>States.</a:t>
            </a:r>
          </a:p>
        </p:txBody>
      </p:sp>
      <p:sp>
        <p:nvSpPr>
          <p:cNvPr id="6" name="object 6"/>
          <p:cNvSpPr/>
          <p:nvPr/>
        </p:nvSpPr>
        <p:spPr>
          <a:xfrm>
            <a:off x="6414515" y="4989576"/>
            <a:ext cx="1744980" cy="153923"/>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6429755" y="3072383"/>
            <a:ext cx="1714500" cy="1927860"/>
          </a:xfrm>
          <a:custGeom>
            <a:avLst/>
            <a:gdLst/>
            <a:ahLst/>
            <a:cxnLst/>
            <a:rect l="l" t="t" r="r" b="b"/>
            <a:pathLst>
              <a:path w="1714500" h="1927860">
                <a:moveTo>
                  <a:pt x="1567179" y="0"/>
                </a:moveTo>
                <a:lnTo>
                  <a:pt x="147320" y="0"/>
                </a:lnTo>
                <a:lnTo>
                  <a:pt x="100738" y="7506"/>
                </a:lnTo>
                <a:lnTo>
                  <a:pt x="60295" y="28411"/>
                </a:lnTo>
                <a:lnTo>
                  <a:pt x="28411" y="60295"/>
                </a:lnTo>
                <a:lnTo>
                  <a:pt x="7506" y="100738"/>
                </a:lnTo>
                <a:lnTo>
                  <a:pt x="0" y="147320"/>
                </a:lnTo>
                <a:lnTo>
                  <a:pt x="0" y="1780514"/>
                </a:lnTo>
                <a:lnTo>
                  <a:pt x="7506" y="1827089"/>
                </a:lnTo>
                <a:lnTo>
                  <a:pt x="28411" y="1867537"/>
                </a:lnTo>
                <a:lnTo>
                  <a:pt x="60295" y="1899432"/>
                </a:lnTo>
                <a:lnTo>
                  <a:pt x="100738" y="1920348"/>
                </a:lnTo>
                <a:lnTo>
                  <a:pt x="147320" y="1927860"/>
                </a:lnTo>
                <a:lnTo>
                  <a:pt x="1567179" y="1927860"/>
                </a:lnTo>
                <a:lnTo>
                  <a:pt x="1613761" y="1920348"/>
                </a:lnTo>
                <a:lnTo>
                  <a:pt x="1654204" y="1899432"/>
                </a:lnTo>
                <a:lnTo>
                  <a:pt x="1686088" y="1867537"/>
                </a:lnTo>
                <a:lnTo>
                  <a:pt x="1706993" y="1827089"/>
                </a:lnTo>
                <a:lnTo>
                  <a:pt x="1714500" y="1780514"/>
                </a:lnTo>
                <a:lnTo>
                  <a:pt x="1714500" y="147320"/>
                </a:lnTo>
                <a:lnTo>
                  <a:pt x="1706993" y="100738"/>
                </a:lnTo>
                <a:lnTo>
                  <a:pt x="1686088" y="60295"/>
                </a:lnTo>
                <a:lnTo>
                  <a:pt x="1654204" y="28411"/>
                </a:lnTo>
                <a:lnTo>
                  <a:pt x="1613761" y="7506"/>
                </a:lnTo>
                <a:lnTo>
                  <a:pt x="1567179" y="0"/>
                </a:lnTo>
                <a:close/>
              </a:path>
            </a:pathLst>
          </a:custGeom>
          <a:solidFill>
            <a:srgbClr val="ECECEC"/>
          </a:solidFill>
        </p:spPr>
        <p:txBody>
          <a:bodyPr wrap="square" lIns="0" tIns="0" rIns="0" bIns="0" rtlCol="0"/>
          <a:lstStyle/>
          <a:p>
            <a:endParaRPr/>
          </a:p>
        </p:txBody>
      </p:sp>
      <p:sp>
        <p:nvSpPr>
          <p:cNvPr id="8" name="object 8"/>
          <p:cNvSpPr/>
          <p:nvPr/>
        </p:nvSpPr>
        <p:spPr>
          <a:xfrm>
            <a:off x="6429755" y="3072383"/>
            <a:ext cx="1714500" cy="1927860"/>
          </a:xfrm>
          <a:prstGeom prst="rect">
            <a:avLst/>
          </a:prstGeom>
          <a:blipFill>
            <a:blip r:embed="rId5"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340" y="176529"/>
            <a:ext cx="8275319" cy="369332"/>
          </a:xfrm>
        </p:spPr>
        <p:txBody>
          <a:bodyPr/>
          <a:lstStyle/>
          <a:p>
            <a:pPr algn="ctr"/>
            <a:r>
              <a:rPr lang="en-US" sz="2400" b="0" dirty="0">
                <a:solidFill>
                  <a:srgbClr val="FF0000"/>
                </a:solidFill>
              </a:rPr>
              <a:t>What is the meaning of the poem rain on the roof?</a:t>
            </a:r>
            <a:endParaRPr lang="en-US" sz="2400" dirty="0">
              <a:solidFill>
                <a:srgbClr val="FF0000"/>
              </a:solidFill>
            </a:endParaRPr>
          </a:p>
        </p:txBody>
      </p:sp>
      <p:sp>
        <p:nvSpPr>
          <p:cNvPr id="3" name="Text Placeholder 2"/>
          <p:cNvSpPr>
            <a:spLocks noGrp="1"/>
          </p:cNvSpPr>
          <p:nvPr>
            <p:ph type="body" idx="1"/>
          </p:nvPr>
        </p:nvSpPr>
        <p:spPr>
          <a:xfrm>
            <a:off x="152400" y="852830"/>
            <a:ext cx="8763000" cy="3693319"/>
          </a:xfrm>
        </p:spPr>
        <p:txBody>
          <a:bodyPr/>
          <a:lstStyle/>
          <a:p>
            <a:pPr>
              <a:lnSpc>
                <a:spcPct val="200000"/>
              </a:lnSpc>
            </a:pPr>
            <a:r>
              <a:rPr lang="en-US" sz="2400" b="0" dirty="0"/>
              <a:t>The </a:t>
            </a:r>
            <a:r>
              <a:rPr lang="en-US" sz="2400" dirty="0"/>
              <a:t>poem</a:t>
            </a:r>
            <a:r>
              <a:rPr lang="en-US" sz="2400" b="0" dirty="0"/>
              <a:t> '</a:t>
            </a:r>
            <a:r>
              <a:rPr lang="en-US" sz="2400" dirty="0"/>
              <a:t>Rain on the Roof</a:t>
            </a:r>
            <a:r>
              <a:rPr lang="en-US" sz="2400" b="0" dirty="0"/>
              <a:t>' talks about the </a:t>
            </a:r>
            <a:r>
              <a:rPr lang="en-US" sz="2400" dirty="0"/>
              <a:t>poet's</a:t>
            </a:r>
            <a:r>
              <a:rPr lang="en-US" sz="2400" b="0" dirty="0"/>
              <a:t> varied reactions to the sound of raindrops falling on the </a:t>
            </a:r>
            <a:r>
              <a:rPr lang="en-US" sz="2400" dirty="0"/>
              <a:t>roof</a:t>
            </a:r>
            <a:r>
              <a:rPr lang="en-US" sz="2400" b="0" dirty="0"/>
              <a:t> of his house. </a:t>
            </a:r>
            <a:r>
              <a:rPr lang="en-US" sz="2400" b="0" dirty="0" smtClean="0"/>
              <a:t>He </a:t>
            </a:r>
            <a:r>
              <a:rPr lang="en-US" sz="2400" b="0" dirty="0"/>
              <a:t>says that the sound of </a:t>
            </a:r>
            <a:r>
              <a:rPr lang="en-US" sz="2400" dirty="0"/>
              <a:t>rain</a:t>
            </a:r>
            <a:r>
              <a:rPr lang="en-US" sz="2400" b="0" dirty="0"/>
              <a:t> drops helps him fall asleep and gives him sweet dreams. He has memories of his loving mother who would put them to sleep.</a:t>
            </a:r>
            <a:endParaRPr lang="en-US" sz="2400" dirty="0"/>
          </a:p>
        </p:txBody>
      </p:sp>
    </p:spTree>
    <p:extLst>
      <p:ext uri="{BB962C8B-B14F-4D97-AF65-F5344CB8AC3E}">
        <p14:creationId xmlns:p14="http://schemas.microsoft.com/office/powerpoint/2010/main" val="1663182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340" y="176529"/>
            <a:ext cx="8275319" cy="384721"/>
          </a:xfrm>
        </p:spPr>
        <p:txBody>
          <a:bodyPr/>
          <a:lstStyle/>
          <a:p>
            <a:pPr algn="ctr"/>
            <a:r>
              <a:rPr lang="en-US" dirty="0" smtClean="0">
                <a:solidFill>
                  <a:srgbClr val="FF0000"/>
                </a:solidFill>
              </a:rPr>
              <a:t>Theme</a:t>
            </a:r>
            <a:endParaRPr lang="en-US" dirty="0">
              <a:solidFill>
                <a:srgbClr val="FF0000"/>
              </a:solidFill>
            </a:endParaRPr>
          </a:p>
        </p:txBody>
      </p:sp>
      <p:sp>
        <p:nvSpPr>
          <p:cNvPr id="3" name="Text Placeholder 2"/>
          <p:cNvSpPr>
            <a:spLocks noGrp="1"/>
          </p:cNvSpPr>
          <p:nvPr>
            <p:ph type="body" idx="1"/>
          </p:nvPr>
        </p:nvSpPr>
        <p:spPr>
          <a:xfrm>
            <a:off x="228600" y="852830"/>
            <a:ext cx="8763000" cy="2943819"/>
          </a:xfrm>
        </p:spPr>
        <p:txBody>
          <a:bodyPr/>
          <a:lstStyle/>
          <a:p>
            <a:pPr algn="just">
              <a:lnSpc>
                <a:spcPct val="250000"/>
              </a:lnSpc>
            </a:pPr>
            <a:r>
              <a:rPr lang="en-US" sz="2000" b="0" dirty="0">
                <a:latin typeface="Arial" pitchFamily="34" charset="0"/>
                <a:cs typeface="Arial" pitchFamily="34" charset="0"/>
              </a:rPr>
              <a:t>The theme of the poem is the healing </a:t>
            </a:r>
            <a:r>
              <a:rPr lang="en-US" sz="2000" dirty="0">
                <a:latin typeface="Arial" pitchFamily="34" charset="0"/>
                <a:cs typeface="Arial" pitchFamily="34" charset="0"/>
              </a:rPr>
              <a:t>power</a:t>
            </a:r>
            <a:r>
              <a:rPr lang="en-US" sz="2000" b="0" dirty="0">
                <a:latin typeface="Arial" pitchFamily="34" charset="0"/>
                <a:cs typeface="Arial" pitchFamily="34" charset="0"/>
              </a:rPr>
              <a:t> of rain. The musical sound of raindrops falling on the rooftop at </a:t>
            </a:r>
            <a:r>
              <a:rPr lang="en-US" sz="2000" dirty="0">
                <a:latin typeface="Arial" pitchFamily="34" charset="0"/>
                <a:cs typeface="Arial" pitchFamily="34" charset="0"/>
              </a:rPr>
              <a:t>night</a:t>
            </a:r>
            <a:r>
              <a:rPr lang="en-US" sz="2000" b="0" dirty="0">
                <a:latin typeface="Arial" pitchFamily="34" charset="0"/>
                <a:cs typeface="Arial" pitchFamily="34" charset="0"/>
              </a:rPr>
              <a:t> has the ability to revive sweet memories and rouse fancies in an otherwise busy mind. The rain thus soothes and comforts an overworked mind by taking it back to its lovely past.</a:t>
            </a:r>
            <a:endParaRPr lang="en-US" sz="2000" dirty="0">
              <a:latin typeface="Arial" pitchFamily="34" charset="0"/>
              <a:cs typeface="Arial" pitchFamily="34" charset="0"/>
            </a:endParaRPr>
          </a:p>
        </p:txBody>
      </p:sp>
    </p:spTree>
    <p:extLst>
      <p:ext uri="{BB962C8B-B14F-4D97-AF65-F5344CB8AC3E}">
        <p14:creationId xmlns:p14="http://schemas.microsoft.com/office/powerpoint/2010/main" val="1472664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340" y="176529"/>
            <a:ext cx="8275319" cy="384721"/>
          </a:xfrm>
        </p:spPr>
        <p:txBody>
          <a:bodyPr/>
          <a:lstStyle/>
          <a:p>
            <a:r>
              <a:rPr lang="en-US" b="0" dirty="0">
                <a:solidFill>
                  <a:srgbClr val="FF0000"/>
                </a:solidFill>
              </a:rPr>
              <a:t>Why is the poet affected by the rain?</a:t>
            </a:r>
            <a:endParaRPr lang="en-US" dirty="0">
              <a:solidFill>
                <a:srgbClr val="FF0000"/>
              </a:solidFill>
            </a:endParaRPr>
          </a:p>
        </p:txBody>
      </p:sp>
      <p:sp>
        <p:nvSpPr>
          <p:cNvPr id="3" name="Text Placeholder 2"/>
          <p:cNvSpPr>
            <a:spLocks noGrp="1"/>
          </p:cNvSpPr>
          <p:nvPr>
            <p:ph type="body" idx="1"/>
          </p:nvPr>
        </p:nvSpPr>
        <p:spPr>
          <a:xfrm>
            <a:off x="152400" y="852830"/>
            <a:ext cx="8839200" cy="2462213"/>
          </a:xfrm>
        </p:spPr>
        <p:txBody>
          <a:bodyPr/>
          <a:lstStyle/>
          <a:p>
            <a:pPr algn="just">
              <a:lnSpc>
                <a:spcPct val="200000"/>
              </a:lnSpc>
            </a:pPr>
            <a:r>
              <a:rPr lang="en-US" sz="2000" b="0" dirty="0">
                <a:latin typeface="Arial" pitchFamily="34" charset="0"/>
                <a:cs typeface="Arial" pitchFamily="34" charset="0"/>
              </a:rPr>
              <a:t>Every drop of rain falling on the roof makes a tinkling sound that moves the poet's </a:t>
            </a:r>
            <a:r>
              <a:rPr lang="en-US" sz="2000" b="0" dirty="0" smtClean="0">
                <a:latin typeface="Arial" pitchFamily="34" charset="0"/>
                <a:cs typeface="Arial" pitchFamily="34" charset="0"/>
              </a:rPr>
              <a:t>heart. As </a:t>
            </a:r>
            <a:r>
              <a:rPr lang="en-US" sz="2000" b="0" dirty="0">
                <a:latin typeface="Arial" pitchFamily="34" charset="0"/>
                <a:cs typeface="Arial" pitchFamily="34" charset="0"/>
              </a:rPr>
              <a:t>the poet listens to the music made by the rain falling on the roof, he visualizes in his mind the affectionate look of his mother. Thus, the rain makes a bridge between his present and his past.</a:t>
            </a:r>
          </a:p>
        </p:txBody>
      </p:sp>
    </p:spTree>
    <p:extLst>
      <p:ext uri="{BB962C8B-B14F-4D97-AF65-F5344CB8AC3E}">
        <p14:creationId xmlns:p14="http://schemas.microsoft.com/office/powerpoint/2010/main" val="1709503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12065" rIns="0" bIns="0" rtlCol="0">
            <a:spAutoFit/>
          </a:bodyPr>
          <a:lstStyle/>
          <a:p>
            <a:pPr marL="6179185">
              <a:lnSpc>
                <a:spcPct val="100000"/>
              </a:lnSpc>
              <a:spcBef>
                <a:spcPts val="95"/>
              </a:spcBef>
            </a:pPr>
            <a:r>
              <a:rPr spc="-5" dirty="0"/>
              <a:t>Rain on the</a:t>
            </a:r>
            <a:r>
              <a:rPr spc="-35" dirty="0"/>
              <a:t> </a:t>
            </a:r>
            <a:r>
              <a:rPr spc="-5" dirty="0"/>
              <a:t>Roof</a:t>
            </a:r>
          </a:p>
        </p:txBody>
      </p:sp>
      <p:sp>
        <p:nvSpPr>
          <p:cNvPr id="3" name="object 3"/>
          <p:cNvSpPr txBox="1"/>
          <p:nvPr/>
        </p:nvSpPr>
        <p:spPr>
          <a:xfrm>
            <a:off x="793191" y="741679"/>
            <a:ext cx="1370965"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Arial"/>
                <a:cs typeface="Arial"/>
              </a:rPr>
              <a:t>The</a:t>
            </a:r>
            <a:r>
              <a:rPr sz="1800" spc="-95" dirty="0">
                <a:latin typeface="Arial"/>
                <a:cs typeface="Arial"/>
              </a:rPr>
              <a:t> </a:t>
            </a:r>
            <a:r>
              <a:rPr sz="1800" spc="-5" dirty="0">
                <a:latin typeface="Arial"/>
                <a:cs typeface="Arial"/>
              </a:rPr>
              <a:t>Poem….</a:t>
            </a:r>
            <a:endParaRPr sz="1800">
              <a:latin typeface="Arial"/>
              <a:cs typeface="Arial"/>
            </a:endParaRPr>
          </a:p>
        </p:txBody>
      </p:sp>
      <p:sp>
        <p:nvSpPr>
          <p:cNvPr id="4" name="object 4"/>
          <p:cNvSpPr/>
          <p:nvPr/>
        </p:nvSpPr>
        <p:spPr>
          <a:xfrm>
            <a:off x="214884" y="1357883"/>
            <a:ext cx="8714232" cy="3285744"/>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6179185">
              <a:lnSpc>
                <a:spcPct val="100000"/>
              </a:lnSpc>
              <a:spcBef>
                <a:spcPts val="95"/>
              </a:spcBef>
            </a:pPr>
            <a:r>
              <a:rPr spc="-5" dirty="0"/>
              <a:t>Rain on the</a:t>
            </a:r>
            <a:r>
              <a:rPr spc="-35" dirty="0"/>
              <a:t> </a:t>
            </a:r>
            <a:r>
              <a:rPr spc="-5" dirty="0"/>
              <a:t>Roof</a:t>
            </a:r>
          </a:p>
        </p:txBody>
      </p:sp>
      <p:sp>
        <p:nvSpPr>
          <p:cNvPr id="3" name="object 3"/>
          <p:cNvSpPr/>
          <p:nvPr/>
        </p:nvSpPr>
        <p:spPr>
          <a:xfrm>
            <a:off x="428244" y="1286255"/>
            <a:ext cx="5143500" cy="34290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5786628" y="1357883"/>
            <a:ext cx="2590800" cy="3070860"/>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340" y="176529"/>
            <a:ext cx="8275319" cy="4034438"/>
          </a:xfrm>
        </p:spPr>
        <p:txBody>
          <a:bodyPr/>
          <a:lstStyle/>
          <a:p>
            <a:pPr>
              <a:lnSpc>
                <a:spcPct val="250000"/>
              </a:lnSpc>
            </a:pPr>
            <a:r>
              <a:rPr lang="en-US" sz="1800" b="0" dirty="0">
                <a:solidFill>
                  <a:schemeClr val="tx1"/>
                </a:solidFill>
                <a:latin typeface="Arial" pitchFamily="34" charset="0"/>
                <a:cs typeface="Arial" pitchFamily="34" charset="0"/>
              </a:rPr>
              <a:t>When the humid shadows hover (repetition of h sound).</a:t>
            </a:r>
            <a:br>
              <a:rPr lang="en-US" sz="1800" b="0" dirty="0">
                <a:solidFill>
                  <a:schemeClr val="tx1"/>
                </a:solidFill>
                <a:latin typeface="Arial" pitchFamily="34" charset="0"/>
                <a:cs typeface="Arial" pitchFamily="34" charset="0"/>
              </a:rPr>
            </a:br>
            <a:r>
              <a:rPr lang="en-US" sz="1800" b="0" dirty="0">
                <a:solidFill>
                  <a:schemeClr val="tx1"/>
                </a:solidFill>
                <a:latin typeface="Arial" pitchFamily="34" charset="0"/>
                <a:cs typeface="Arial" pitchFamily="34" charset="0"/>
              </a:rPr>
              <a:t>Overall the starry spheres (repetition of s sound).</a:t>
            </a:r>
            <a:br>
              <a:rPr lang="en-US" sz="1800" b="0" dirty="0">
                <a:solidFill>
                  <a:schemeClr val="tx1"/>
                </a:solidFill>
                <a:latin typeface="Arial" pitchFamily="34" charset="0"/>
                <a:cs typeface="Arial" pitchFamily="34" charset="0"/>
              </a:rPr>
            </a:br>
            <a:r>
              <a:rPr lang="en-US" sz="1800" b="0" dirty="0">
                <a:solidFill>
                  <a:schemeClr val="tx1"/>
                </a:solidFill>
                <a:latin typeface="Arial" pitchFamily="34" charset="0"/>
                <a:cs typeface="Arial" pitchFamily="34" charset="0"/>
              </a:rPr>
              <a:t>Press the pillow (repetition p sound).</a:t>
            </a:r>
            <a:br>
              <a:rPr lang="en-US" sz="1800" b="0" dirty="0">
                <a:solidFill>
                  <a:schemeClr val="tx1"/>
                </a:solidFill>
                <a:latin typeface="Arial" pitchFamily="34" charset="0"/>
                <a:cs typeface="Arial" pitchFamily="34" charset="0"/>
              </a:rPr>
            </a:br>
            <a:r>
              <a:rPr lang="en-US" sz="1800" b="0" dirty="0">
                <a:solidFill>
                  <a:schemeClr val="tx1"/>
                </a:solidFill>
                <a:latin typeface="Arial" pitchFamily="34" charset="0"/>
                <a:cs typeface="Arial" pitchFamily="34" charset="0"/>
              </a:rPr>
              <a:t>Cottage chamber bed (repetition c sound).</a:t>
            </a:r>
            <a:br>
              <a:rPr lang="en-US" sz="1800" b="0" dirty="0">
                <a:solidFill>
                  <a:schemeClr val="tx1"/>
                </a:solidFill>
                <a:latin typeface="Arial" pitchFamily="34" charset="0"/>
                <a:cs typeface="Arial" pitchFamily="34" charset="0"/>
              </a:rPr>
            </a:br>
            <a:r>
              <a:rPr lang="en-US" sz="1800" b="0" dirty="0">
                <a:solidFill>
                  <a:schemeClr val="tx1"/>
                </a:solidFill>
                <a:latin typeface="Arial" pitchFamily="34" charset="0"/>
                <a:cs typeface="Arial" pitchFamily="34" charset="0"/>
              </a:rPr>
              <a:t>Lie listening (repetition l sound).</a:t>
            </a:r>
            <a:br>
              <a:rPr lang="en-US" sz="1800" b="0" dirty="0">
                <a:solidFill>
                  <a:schemeClr val="tx1"/>
                </a:solidFill>
                <a:latin typeface="Arial" pitchFamily="34" charset="0"/>
                <a:cs typeface="Arial" pitchFamily="34" charset="0"/>
              </a:rPr>
            </a:br>
            <a:endParaRPr lang="en-US" sz="18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686613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6179185">
              <a:lnSpc>
                <a:spcPct val="100000"/>
              </a:lnSpc>
              <a:spcBef>
                <a:spcPts val="95"/>
              </a:spcBef>
            </a:pPr>
            <a:r>
              <a:rPr spc="-5" dirty="0"/>
              <a:t>Rain on the</a:t>
            </a:r>
            <a:r>
              <a:rPr spc="-35" dirty="0"/>
              <a:t> </a:t>
            </a:r>
            <a:r>
              <a:rPr spc="-5" dirty="0"/>
              <a:t>Roof</a:t>
            </a:r>
          </a:p>
        </p:txBody>
      </p:sp>
      <p:sp>
        <p:nvSpPr>
          <p:cNvPr id="3" name="object 3"/>
          <p:cNvSpPr txBox="1"/>
          <p:nvPr/>
        </p:nvSpPr>
        <p:spPr>
          <a:xfrm>
            <a:off x="152400" y="1443685"/>
            <a:ext cx="8467750" cy="2780889"/>
          </a:xfrm>
          <a:prstGeom prst="rect">
            <a:avLst/>
          </a:prstGeom>
        </p:spPr>
        <p:txBody>
          <a:bodyPr vert="horz" wrap="square" lIns="0" tIns="10795" rIns="0" bIns="0" rtlCol="0">
            <a:spAutoFit/>
          </a:bodyPr>
          <a:lstStyle/>
          <a:p>
            <a:pPr marL="12700" marR="5080" algn="just">
              <a:lnSpc>
                <a:spcPct val="150000"/>
              </a:lnSpc>
              <a:spcBef>
                <a:spcPts val="85"/>
              </a:spcBef>
            </a:pPr>
            <a:r>
              <a:rPr sz="2000" b="1" spc="-5" dirty="0">
                <a:solidFill>
                  <a:srgbClr val="001F5F"/>
                </a:solidFill>
                <a:latin typeface="Arial" pitchFamily="34" charset="0"/>
                <a:cs typeface="Arial" pitchFamily="34" charset="0"/>
              </a:rPr>
              <a:t>In the first stanza</a:t>
            </a:r>
            <a:r>
              <a:rPr sz="2000" spc="-5" dirty="0">
                <a:solidFill>
                  <a:srgbClr val="001F5F"/>
                </a:solidFill>
                <a:latin typeface="Arial" pitchFamily="34" charset="0"/>
                <a:cs typeface="Arial" pitchFamily="34" charset="0"/>
              </a:rPr>
              <a:t>, the poet describes a rainy night. </a:t>
            </a:r>
            <a:r>
              <a:rPr sz="2000" spc="5" dirty="0">
                <a:solidFill>
                  <a:srgbClr val="001F5F"/>
                </a:solidFill>
                <a:latin typeface="Arial" pitchFamily="34" charset="0"/>
                <a:cs typeface="Arial" pitchFamily="34" charset="0"/>
              </a:rPr>
              <a:t>He  </a:t>
            </a:r>
            <a:r>
              <a:rPr sz="2000" spc="-5" dirty="0">
                <a:solidFill>
                  <a:srgbClr val="001F5F"/>
                </a:solidFill>
                <a:latin typeface="Arial" pitchFamily="34" charset="0"/>
                <a:cs typeface="Arial" pitchFamily="34" charset="0"/>
              </a:rPr>
              <a:t>says </a:t>
            </a:r>
            <a:r>
              <a:rPr sz="2000" spc="-10" dirty="0">
                <a:solidFill>
                  <a:srgbClr val="001F5F"/>
                </a:solidFill>
                <a:latin typeface="Arial" pitchFamily="34" charset="0"/>
                <a:cs typeface="Arial" pitchFamily="34" charset="0"/>
              </a:rPr>
              <a:t>that </a:t>
            </a:r>
            <a:r>
              <a:rPr sz="2000" spc="-5" dirty="0">
                <a:solidFill>
                  <a:srgbClr val="001F5F"/>
                </a:solidFill>
                <a:latin typeface="Arial" pitchFamily="34" charset="0"/>
                <a:cs typeface="Arial" pitchFamily="34" charset="0"/>
              </a:rPr>
              <a:t>all the </a:t>
            </a:r>
            <a:r>
              <a:rPr sz="2000" spc="-10" dirty="0">
                <a:solidFill>
                  <a:srgbClr val="001F5F"/>
                </a:solidFill>
                <a:latin typeface="Arial" pitchFamily="34" charset="0"/>
                <a:cs typeface="Arial" pitchFamily="34" charset="0"/>
              </a:rPr>
              <a:t>stars </a:t>
            </a:r>
            <a:r>
              <a:rPr sz="2000" spc="-5" dirty="0">
                <a:solidFill>
                  <a:srgbClr val="001F5F"/>
                </a:solidFill>
                <a:latin typeface="Arial" pitchFamily="34" charset="0"/>
                <a:cs typeface="Arial" pitchFamily="34" charset="0"/>
              </a:rPr>
              <a:t>of the </a:t>
            </a:r>
            <a:r>
              <a:rPr sz="2000" dirty="0">
                <a:solidFill>
                  <a:srgbClr val="001F5F"/>
                </a:solidFill>
                <a:latin typeface="Arial" pitchFamily="34" charset="0"/>
                <a:cs typeface="Arial" pitchFamily="34" charset="0"/>
              </a:rPr>
              <a:t>sky </a:t>
            </a:r>
            <a:r>
              <a:rPr sz="2000" spc="-10" dirty="0">
                <a:solidFill>
                  <a:srgbClr val="001F5F"/>
                </a:solidFill>
                <a:latin typeface="Arial" pitchFamily="34" charset="0"/>
                <a:cs typeface="Arial" pitchFamily="34" charset="0"/>
              </a:rPr>
              <a:t>have </a:t>
            </a:r>
            <a:r>
              <a:rPr sz="2000" spc="-5" dirty="0">
                <a:solidFill>
                  <a:srgbClr val="001F5F"/>
                </a:solidFill>
                <a:latin typeface="Arial" pitchFamily="34" charset="0"/>
                <a:cs typeface="Arial" pitchFamily="34" charset="0"/>
              </a:rPr>
              <a:t>become invisible  because </a:t>
            </a:r>
            <a:r>
              <a:rPr sz="2000" spc="-10" dirty="0">
                <a:solidFill>
                  <a:srgbClr val="001F5F"/>
                </a:solidFill>
                <a:latin typeface="Arial" pitchFamily="34" charset="0"/>
                <a:cs typeface="Arial" pitchFamily="34" charset="0"/>
              </a:rPr>
              <a:t>they have been </a:t>
            </a:r>
            <a:r>
              <a:rPr sz="2000" spc="-5" dirty="0">
                <a:solidFill>
                  <a:srgbClr val="001F5F"/>
                </a:solidFill>
                <a:latin typeface="Arial" pitchFamily="34" charset="0"/>
                <a:cs typeface="Arial" pitchFamily="34" charset="0"/>
              </a:rPr>
              <a:t>covered by clouds. Darkness  usually has a </a:t>
            </a:r>
            <a:r>
              <a:rPr sz="2000" spc="-10" dirty="0">
                <a:solidFill>
                  <a:srgbClr val="001F5F"/>
                </a:solidFill>
                <a:latin typeface="Arial" pitchFamily="34" charset="0"/>
                <a:cs typeface="Arial" pitchFamily="34" charset="0"/>
              </a:rPr>
              <a:t>negative </a:t>
            </a:r>
            <a:r>
              <a:rPr sz="2000" spc="-5" dirty="0">
                <a:solidFill>
                  <a:srgbClr val="001F5F"/>
                </a:solidFill>
                <a:latin typeface="Arial" pitchFamily="34" charset="0"/>
                <a:cs typeface="Arial" pitchFamily="34" charset="0"/>
              </a:rPr>
              <a:t>connotation, and the poet makes </a:t>
            </a:r>
            <a:r>
              <a:rPr sz="2000" spc="-10" dirty="0">
                <a:solidFill>
                  <a:srgbClr val="001F5F"/>
                </a:solidFill>
                <a:latin typeface="Arial" pitchFamily="34" charset="0"/>
                <a:cs typeface="Arial" pitchFamily="34" charset="0"/>
              </a:rPr>
              <a:t>no  </a:t>
            </a:r>
            <a:r>
              <a:rPr sz="2000" spc="-5" dirty="0">
                <a:solidFill>
                  <a:srgbClr val="001F5F"/>
                </a:solidFill>
                <a:latin typeface="Arial" pitchFamily="34" charset="0"/>
                <a:cs typeface="Arial" pitchFamily="34" charset="0"/>
              </a:rPr>
              <a:t>exception </a:t>
            </a:r>
            <a:r>
              <a:rPr sz="2000" dirty="0">
                <a:solidFill>
                  <a:srgbClr val="001F5F"/>
                </a:solidFill>
                <a:latin typeface="Arial" pitchFamily="34" charset="0"/>
                <a:cs typeface="Arial" pitchFamily="34" charset="0"/>
              </a:rPr>
              <a:t>to </a:t>
            </a:r>
            <a:r>
              <a:rPr sz="2000" spc="-5" dirty="0">
                <a:solidFill>
                  <a:srgbClr val="001F5F"/>
                </a:solidFill>
                <a:latin typeface="Arial" pitchFamily="34" charset="0"/>
                <a:cs typeface="Arial" pitchFamily="34" charset="0"/>
              </a:rPr>
              <a:t>this rule. He </a:t>
            </a:r>
            <a:r>
              <a:rPr sz="2000" spc="-10" dirty="0">
                <a:solidFill>
                  <a:srgbClr val="001F5F"/>
                </a:solidFill>
                <a:latin typeface="Arial" pitchFamily="34" charset="0"/>
                <a:cs typeface="Arial" pitchFamily="34" charset="0"/>
              </a:rPr>
              <a:t>says </a:t>
            </a:r>
            <a:r>
              <a:rPr sz="2000" spc="-5" dirty="0">
                <a:solidFill>
                  <a:srgbClr val="001F5F"/>
                </a:solidFill>
                <a:latin typeface="Arial" pitchFamily="34" charset="0"/>
                <a:cs typeface="Arial" pitchFamily="34" charset="0"/>
              </a:rPr>
              <a:t>that the darkness </a:t>
            </a:r>
            <a:r>
              <a:rPr sz="2000" spc="-10" dirty="0">
                <a:solidFill>
                  <a:srgbClr val="001F5F"/>
                </a:solidFill>
                <a:latin typeface="Arial" pitchFamily="34" charset="0"/>
                <a:cs typeface="Arial" pitchFamily="34" charset="0"/>
              </a:rPr>
              <a:t>is </a:t>
            </a:r>
            <a:r>
              <a:rPr sz="2000" spc="-5" dirty="0">
                <a:solidFill>
                  <a:srgbClr val="001F5F"/>
                </a:solidFill>
                <a:latin typeface="Arial" pitchFamily="34" charset="0"/>
                <a:cs typeface="Arial" pitchFamily="34" charset="0"/>
              </a:rPr>
              <a:t>making  </a:t>
            </a:r>
            <a:r>
              <a:rPr sz="2000" spc="-10" dirty="0">
                <a:solidFill>
                  <a:srgbClr val="001F5F"/>
                </a:solidFill>
                <a:latin typeface="Arial" pitchFamily="34" charset="0"/>
                <a:cs typeface="Arial" pitchFamily="34" charset="0"/>
              </a:rPr>
              <a:t>him sad and </a:t>
            </a:r>
            <a:r>
              <a:rPr sz="2000" spc="-5" dirty="0">
                <a:solidFill>
                  <a:srgbClr val="001F5F"/>
                </a:solidFill>
                <a:latin typeface="Arial" pitchFamily="34" charset="0"/>
                <a:cs typeface="Arial" pitchFamily="34" charset="0"/>
              </a:rPr>
              <a:t>reflective, </a:t>
            </a:r>
            <a:r>
              <a:rPr sz="2000" spc="-10" dirty="0">
                <a:solidFill>
                  <a:srgbClr val="001F5F"/>
                </a:solidFill>
                <a:latin typeface="Arial" pitchFamily="34" charset="0"/>
                <a:cs typeface="Arial" pitchFamily="34" charset="0"/>
              </a:rPr>
              <a:t>and </a:t>
            </a:r>
            <a:r>
              <a:rPr sz="2000" spc="-5" dirty="0">
                <a:solidFill>
                  <a:srgbClr val="001F5F"/>
                </a:solidFill>
                <a:latin typeface="Arial" pitchFamily="34" charset="0"/>
                <a:cs typeface="Arial" pitchFamily="34" charset="0"/>
              </a:rPr>
              <a:t>the rain </a:t>
            </a:r>
            <a:r>
              <a:rPr sz="2000" spc="-10" dirty="0">
                <a:solidFill>
                  <a:srgbClr val="001F5F"/>
                </a:solidFill>
                <a:latin typeface="Arial" pitchFamily="34" charset="0"/>
                <a:cs typeface="Arial" pitchFamily="34" charset="0"/>
              </a:rPr>
              <a:t>also </a:t>
            </a:r>
            <a:r>
              <a:rPr sz="2000" spc="-5" dirty="0">
                <a:solidFill>
                  <a:srgbClr val="001F5F"/>
                </a:solidFill>
                <a:latin typeface="Arial" pitchFamily="34" charset="0"/>
                <a:cs typeface="Arial" pitchFamily="34" charset="0"/>
              </a:rPr>
              <a:t>seems to </a:t>
            </a:r>
            <a:r>
              <a:rPr sz="2000" spc="-10" dirty="0">
                <a:solidFill>
                  <a:srgbClr val="001F5F"/>
                </a:solidFill>
                <a:latin typeface="Arial" pitchFamily="34" charset="0"/>
                <a:cs typeface="Arial" pitchFamily="34" charset="0"/>
              </a:rPr>
              <a:t>mirror his  </a:t>
            </a:r>
            <a:r>
              <a:rPr sz="2000" spc="-5" dirty="0">
                <a:solidFill>
                  <a:srgbClr val="001F5F"/>
                </a:solidFill>
                <a:latin typeface="Arial" pitchFamily="34" charset="0"/>
                <a:cs typeface="Arial" pitchFamily="34" charset="0"/>
              </a:rPr>
              <a:t>emotions </a:t>
            </a:r>
            <a:r>
              <a:rPr sz="2000" dirty="0">
                <a:solidFill>
                  <a:srgbClr val="001F5F"/>
                </a:solidFill>
                <a:latin typeface="Arial" pitchFamily="34" charset="0"/>
                <a:cs typeface="Arial" pitchFamily="34" charset="0"/>
              </a:rPr>
              <a:t>as </a:t>
            </a:r>
            <a:r>
              <a:rPr sz="2000" spc="-10" dirty="0">
                <a:solidFill>
                  <a:srgbClr val="001F5F"/>
                </a:solidFill>
                <a:latin typeface="Arial" pitchFamily="34" charset="0"/>
                <a:cs typeface="Arial" pitchFamily="34" charset="0"/>
              </a:rPr>
              <a:t>it looks </a:t>
            </a:r>
            <a:r>
              <a:rPr sz="2000" spc="-5" dirty="0">
                <a:solidFill>
                  <a:srgbClr val="001F5F"/>
                </a:solidFill>
                <a:latin typeface="Arial" pitchFamily="34" charset="0"/>
                <a:cs typeface="Arial" pitchFamily="34" charset="0"/>
              </a:rPr>
              <a:t>like </a:t>
            </a:r>
            <a:r>
              <a:rPr sz="2000" spc="-10" dirty="0">
                <a:solidFill>
                  <a:srgbClr val="001F5F"/>
                </a:solidFill>
                <a:latin typeface="Arial" pitchFamily="34" charset="0"/>
                <a:cs typeface="Arial" pitchFamily="34" charset="0"/>
              </a:rPr>
              <a:t>tears </a:t>
            </a:r>
            <a:r>
              <a:rPr sz="2000" spc="-5" dirty="0">
                <a:solidFill>
                  <a:srgbClr val="001F5F"/>
                </a:solidFill>
                <a:latin typeface="Arial" pitchFamily="34" charset="0"/>
                <a:cs typeface="Arial" pitchFamily="34" charset="0"/>
              </a:rPr>
              <a:t>falling softly </a:t>
            </a:r>
            <a:r>
              <a:rPr sz="2000" spc="-10" dirty="0">
                <a:solidFill>
                  <a:srgbClr val="001F5F"/>
                </a:solidFill>
                <a:latin typeface="Arial" pitchFamily="34" charset="0"/>
                <a:cs typeface="Arial" pitchFamily="34" charset="0"/>
              </a:rPr>
              <a:t>from </a:t>
            </a:r>
            <a:r>
              <a:rPr sz="2000" spc="-5" dirty="0">
                <a:solidFill>
                  <a:srgbClr val="001F5F"/>
                </a:solidFill>
                <a:latin typeface="Arial" pitchFamily="34" charset="0"/>
                <a:cs typeface="Arial" pitchFamily="34" charset="0"/>
              </a:rPr>
              <a:t>human  eyes.</a:t>
            </a:r>
            <a:endParaRPr sz="2000" dirty="0">
              <a:latin typeface="Arial" pitchFamily="34" charset="0"/>
              <a:cs typeface="Arial" pitchFamily="34" charset="0"/>
            </a:endParaRPr>
          </a:p>
        </p:txBody>
      </p:sp>
      <p:sp>
        <p:nvSpPr>
          <p:cNvPr id="4" name="object 4"/>
          <p:cNvSpPr txBox="1"/>
          <p:nvPr/>
        </p:nvSpPr>
        <p:spPr>
          <a:xfrm>
            <a:off x="864514" y="455803"/>
            <a:ext cx="2842260"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Stanza-wise</a:t>
            </a:r>
            <a:r>
              <a:rPr sz="1800" spc="25" dirty="0">
                <a:latin typeface="Arial"/>
                <a:cs typeface="Arial"/>
              </a:rPr>
              <a:t> </a:t>
            </a:r>
            <a:r>
              <a:rPr sz="1800" spc="-5" dirty="0">
                <a:latin typeface="Arial"/>
                <a:cs typeface="Arial"/>
              </a:rPr>
              <a:t>descriptions….</a:t>
            </a:r>
            <a:endParaRPr sz="1800">
              <a:latin typeface="Arial"/>
              <a:cs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TotalTime>
  <Words>521</Words>
  <Application>Microsoft Office PowerPoint</Application>
  <PresentationFormat>On-screen Show (16:9)</PresentationFormat>
  <Paragraphs>30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About the Poet</vt:lpstr>
      <vt:lpstr>What is the meaning of the poem rain on the roof?</vt:lpstr>
      <vt:lpstr>Theme</vt:lpstr>
      <vt:lpstr>Why is the poet affected by the rain?</vt:lpstr>
      <vt:lpstr>Rain on the Roof</vt:lpstr>
      <vt:lpstr>Rain on the Roof</vt:lpstr>
      <vt:lpstr>When the humid shadows hover (repetition of h sound). Overall the starry spheres (repetition of s sound). Press the pillow (repetition p sound). Cottage chamber bed (repetition c sound). Lie listening (repetition l sound). </vt:lpstr>
      <vt:lpstr>Rain on the Roof</vt:lpstr>
      <vt:lpstr>Rain on the Roof</vt:lpstr>
      <vt:lpstr>Rain on the Roof</vt:lpstr>
      <vt:lpstr>Rain on the Roof</vt:lpstr>
      <vt:lpstr>Rain on the Roof</vt:lpstr>
      <vt:lpstr>Rain on the Roof</vt:lpstr>
      <vt:lpstr>Rain on the Roof</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Arun</cp:lastModifiedBy>
  <cp:revision>3</cp:revision>
  <dcterms:created xsi:type="dcterms:W3CDTF">2020-04-29T00:17:03Z</dcterms:created>
  <dcterms:modified xsi:type="dcterms:W3CDTF">2020-05-12T01:42:10Z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2019-06-23T00:00:00Z</vt:filetime>
  </property>
  <property fmtid="{D5CDD505-2E9C-101B-9397-08002B2CF9AE}" pid="3" name="Creator">
    <vt:lpwstr>Microsoft® PowerPoint® 2013</vt:lpwstr>
  </property>
  <property fmtid="{D5CDD505-2E9C-101B-9397-08002B2CF9AE}" pid="4" name="LastSaved">
    <vt:filetime>2020-04-29T00:00:00Z</vt:filetime>
  </property>
</Properties>
</file>